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708" r:id="rId2"/>
    <p:sldMasterId id="2147483730" r:id="rId3"/>
  </p:sldMasterIdLst>
  <p:notesMasterIdLst>
    <p:notesMasterId r:id="rId42"/>
  </p:notesMasterIdLst>
  <p:sldIdLst>
    <p:sldId id="256" r:id="rId4"/>
    <p:sldId id="1264" r:id="rId5"/>
    <p:sldId id="2147472483" r:id="rId6"/>
    <p:sldId id="2147472465" r:id="rId7"/>
    <p:sldId id="369" r:id="rId8"/>
    <p:sldId id="374" r:id="rId9"/>
    <p:sldId id="2147472475" r:id="rId10"/>
    <p:sldId id="2038388603" r:id="rId11"/>
    <p:sldId id="1197" r:id="rId12"/>
    <p:sldId id="1198" r:id="rId13"/>
    <p:sldId id="1199" r:id="rId14"/>
    <p:sldId id="286" r:id="rId15"/>
    <p:sldId id="1215" r:id="rId16"/>
    <p:sldId id="1208" r:id="rId17"/>
    <p:sldId id="317" r:id="rId18"/>
    <p:sldId id="1254" r:id="rId19"/>
    <p:sldId id="2927" r:id="rId20"/>
    <p:sldId id="1259" r:id="rId21"/>
    <p:sldId id="1263" r:id="rId22"/>
    <p:sldId id="2147472479" r:id="rId23"/>
    <p:sldId id="2147472480" r:id="rId24"/>
    <p:sldId id="1211" r:id="rId25"/>
    <p:sldId id="287" r:id="rId26"/>
    <p:sldId id="1262" r:id="rId27"/>
    <p:sldId id="1265" r:id="rId28"/>
    <p:sldId id="1214" r:id="rId29"/>
    <p:sldId id="2147472477" r:id="rId30"/>
    <p:sldId id="1261" r:id="rId31"/>
    <p:sldId id="1203" r:id="rId32"/>
    <p:sldId id="1252" r:id="rId33"/>
    <p:sldId id="1258" r:id="rId34"/>
    <p:sldId id="1260" r:id="rId35"/>
    <p:sldId id="1206" r:id="rId36"/>
    <p:sldId id="1257" r:id="rId37"/>
    <p:sldId id="2147472486" r:id="rId38"/>
    <p:sldId id="2147472481" r:id="rId39"/>
    <p:sldId id="2147472482" r:id="rId40"/>
    <p:sldId id="214747248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A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/>
    <p:restoredTop sz="94741"/>
  </p:normalViewPr>
  <p:slideViewPr>
    <p:cSldViewPr snapToGrid="0">
      <p:cViewPr varScale="1">
        <p:scale>
          <a:sx n="102" d="100"/>
          <a:sy n="102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A44B9-E32D-ED43-9C84-9B3C88D27A3C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5F96-B0E7-9340-830C-FA74C0D48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3BA1A2-6287-9245-9FC9-020813467484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36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High-energy</a:t>
            </a:r>
            <a:r>
              <a:rPr lang="sv-SE" dirty="0"/>
              <a:t> gamma </a:t>
            </a:r>
            <a:r>
              <a:rPr lang="sv-SE" dirty="0" err="1"/>
              <a:t>radiation</a:t>
            </a:r>
            <a:r>
              <a:rPr lang="sv-SE" dirty="0"/>
              <a:t> gives </a:t>
            </a:r>
            <a:r>
              <a:rPr lang="sv-SE" dirty="0" err="1"/>
              <a:t>rise</a:t>
            </a:r>
            <a:r>
              <a:rPr lang="sv-SE" dirty="0"/>
              <a:t> to </a:t>
            </a:r>
            <a:r>
              <a:rPr lang="sv-SE" dirty="0" err="1"/>
              <a:t>backgrounds</a:t>
            </a: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725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57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8065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726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buildings included in picture: ask Karin </a:t>
            </a:r>
            <a:r>
              <a:rPr lang="en-GB" dirty="0" err="1"/>
              <a:t>Nedler</a:t>
            </a:r>
            <a:r>
              <a:rPr lang="en-GB" dirty="0"/>
              <a:t>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411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2343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032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2024-08-28</a:t>
            </a:fld>
            <a:endParaRPr lang="sv-SE" dirty="0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63EEC23F-3C7A-FBC3-BD8B-BB4BB9D75E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1FEF3A-5813-8B47-3E4A-206B3C62280F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2024-08-28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166599A3-091E-94B8-8998-2FAD03622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4937E1-F316-C76C-9E9C-C47D96AF17DA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42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37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95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4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704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0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0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9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5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30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67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953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1605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57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40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1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4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8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5125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73654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05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vå innehållsdela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sv-SE"/>
              <a:t>Klicka här för att ändra format</a:t>
            </a:r>
            <a:endParaRPr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 bwMode="auto">
          <a:xfrm>
            <a:off x="455664" y="1231604"/>
            <a:ext cx="5384800" cy="4894561"/>
          </a:xfrm>
        </p:spPr>
        <p:txBody>
          <a:bodyPr lIns="0" tIns="0" r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 bwMode="auto">
          <a:xfrm>
            <a:off x="6364364" y="1231604"/>
            <a:ext cx="5384800" cy="4894561"/>
          </a:xfrm>
        </p:spPr>
        <p:txBody>
          <a:bodyPr lIns="0" t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BB3E68B-AA29-4F4A-8F77-CB89B298E5B3}" type="datetime1">
              <a:rPr lang="sv-SE"/>
              <a:t>2024-08-28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DED537-10C4-8C40-8E87-51060FF45365}" type="slidenum">
              <a:rPr lang="sv-SE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04245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13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83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7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456" y="1195253"/>
            <a:ext cx="516134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5521125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2456" y="2226365"/>
            <a:ext cx="516134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1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gr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93A7D-C38E-D2B7-9EA5-F57CB6D4A2CF}"/>
              </a:ext>
            </a:extLst>
          </p:cNvPr>
          <p:cNvSpPr/>
          <p:nvPr userDrawn="1"/>
        </p:nvSpPr>
        <p:spPr>
          <a:xfrm>
            <a:off x="-1" y="0"/>
            <a:ext cx="532435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67" y="1195253"/>
            <a:ext cx="542713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26667" y="2226365"/>
            <a:ext cx="542713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0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0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03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2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969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89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3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193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1293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04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259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7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077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551056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8380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1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6" r:id="rId12"/>
    <p:sldLayoutId id="214748370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19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456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isis.stfc.ac.uk/Pages/SANSdataanalysisOverview.asp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cripts.iucr.org/cgi-bin/citedin?search_on=name&amp;author_name=Pedersen%2C%20J%2ES%2E" TargetMode="External"/><Relationship Id="rId3" Type="http://schemas.openxmlformats.org/officeDocument/2006/relationships/image" Target="../media/image57.png"/><Relationship Id="rId7" Type="http://schemas.openxmlformats.org/officeDocument/2006/relationships/hyperlink" Target="https://scripts.iucr.org/cgi-bin/citedin?search_on=name&amp;author_name=Lytje%2C%20K%2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-learning.pan-training.eu/course/view.php?id=52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view.org/documentation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View/documents/tree/master/Notebooks" TargetMode="External"/><Relationship Id="rId2" Type="http://schemas.openxmlformats.org/officeDocument/2006/relationships/hyperlink" Target="https://github.com/SasView/sasview/releases/tag/v6.0.0-beta-2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40B5F-B137-0283-3705-CF65A2ABD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" b="29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82ACB-5DB0-DA46-5150-68A577BA7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571931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Small Angle Scattering Analysis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DF22F-7409-0896-0052-EA2589EBD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2" y="4835889"/>
            <a:ext cx="4256599" cy="2022101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  <a:t>Northern Lights on Food  </a:t>
            </a:r>
            <a:b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</a:b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  <a:t>Masterclass V</a:t>
            </a:r>
            <a:endParaRPr lang="en-US" sz="2000" dirty="0"/>
          </a:p>
          <a:p>
            <a:pPr algn="r"/>
            <a:r>
              <a:rPr lang="en-US" sz="2000" dirty="0"/>
              <a:t>Wojtek Potrzebowski</a:t>
            </a:r>
          </a:p>
          <a:p>
            <a:pPr algn="r"/>
            <a:r>
              <a:rPr lang="en-US" sz="2000" dirty="0" err="1"/>
              <a:t>SciLifeLab</a:t>
            </a:r>
            <a:r>
              <a:rPr lang="en-US" sz="2000" dirty="0"/>
              <a:t> Lund</a:t>
            </a:r>
          </a:p>
          <a:p>
            <a:pPr algn="r"/>
            <a:r>
              <a:rPr lang="en-US" sz="2000" dirty="0" err="1"/>
              <a:t>wojtek.potrebowski@scilifelab.se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441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E194-BA12-9C4B-A205-45F5CEB5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B8C6-2CB9-BF4B-A378-56DDEA9E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E85FB-6634-AA40-A794-FD70541F1CC2}"/>
              </a:ext>
            </a:extLst>
          </p:cNvPr>
          <p:cNvCxnSpPr>
            <a:cxnSpLocks/>
          </p:cNvCxnSpPr>
          <p:nvPr/>
        </p:nvCxnSpPr>
        <p:spPr>
          <a:xfrm flipV="1">
            <a:off x="1233714" y="1799772"/>
            <a:ext cx="0" cy="2525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F8AFC-3797-7342-8C25-FE2541E42977}"/>
              </a:ext>
            </a:extLst>
          </p:cNvPr>
          <p:cNvCxnSpPr>
            <a:cxnSpLocks/>
          </p:cNvCxnSpPr>
          <p:nvPr/>
        </p:nvCxnSpPr>
        <p:spPr>
          <a:xfrm flipV="1">
            <a:off x="1233714" y="4325258"/>
            <a:ext cx="96084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BC101-8305-0347-ACFC-8F1E6006101E}"/>
              </a:ext>
            </a:extLst>
          </p:cNvPr>
          <p:cNvGrpSpPr/>
          <p:nvPr/>
        </p:nvGrpSpPr>
        <p:grpSpPr>
          <a:xfrm>
            <a:off x="3210524" y="4643478"/>
            <a:ext cx="1630512" cy="2104081"/>
            <a:chOff x="2726230" y="2731816"/>
            <a:chExt cx="1630512" cy="21040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D0D436-B94C-2843-8C21-107D5282BB24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ctagon 37">
              <a:extLst>
                <a:ext uri="{FF2B5EF4-FFF2-40B4-BE49-F238E27FC236}">
                  <a16:creationId xmlns:a16="http://schemas.microsoft.com/office/drawing/2014/main" id="{CAD3F4C0-E468-1E43-96D6-64150340337A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51621-E169-AC42-BAB2-3774C9AB38F3}"/>
              </a:ext>
            </a:extLst>
          </p:cNvPr>
          <p:cNvGrpSpPr/>
          <p:nvPr/>
        </p:nvGrpSpPr>
        <p:grpSpPr>
          <a:xfrm>
            <a:off x="4977556" y="4664855"/>
            <a:ext cx="1630512" cy="2104081"/>
            <a:chOff x="4591315" y="3813129"/>
            <a:chExt cx="1630512" cy="21040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54BB3E-9CBB-584B-B5FF-9138A54B2505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ctagon 40">
              <a:extLst>
                <a:ext uri="{FF2B5EF4-FFF2-40B4-BE49-F238E27FC236}">
                  <a16:creationId xmlns:a16="http://schemas.microsoft.com/office/drawing/2014/main" id="{95D2E89C-6CA7-F44C-AFEE-CC5FA0AC4553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9B521F-AE5D-8B4D-9681-4BF810C0738D}"/>
              </a:ext>
            </a:extLst>
          </p:cNvPr>
          <p:cNvGrpSpPr/>
          <p:nvPr/>
        </p:nvGrpSpPr>
        <p:grpSpPr>
          <a:xfrm>
            <a:off x="6763385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D2BCAC-FC1C-8041-98CF-A982EE948DAA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23AC0A22-DB7B-D44C-8B96-581CEE3658B6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E9BB1-7B87-0640-A2D0-E280BD3ABC41}"/>
              </a:ext>
            </a:extLst>
          </p:cNvPr>
          <p:cNvGrpSpPr/>
          <p:nvPr/>
        </p:nvGrpSpPr>
        <p:grpSpPr>
          <a:xfrm>
            <a:off x="8547281" y="4643478"/>
            <a:ext cx="1630512" cy="2104081"/>
            <a:chOff x="4591315" y="3813129"/>
            <a:chExt cx="1630512" cy="21040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E2CF8F-F5E9-8645-93EC-7116CDAB1CC2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ctagon 46">
              <a:extLst>
                <a:ext uri="{FF2B5EF4-FFF2-40B4-BE49-F238E27FC236}">
                  <a16:creationId xmlns:a16="http://schemas.microsoft.com/office/drawing/2014/main" id="{F1155E8E-2253-794C-953C-7EE6E77F361E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2A6FB7-B032-1D46-89EA-137368E444DA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755594-798C-3E4F-8511-E32F13AEB9BB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DB285910-7D97-AC41-895F-D961367B79B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07E553B-D701-5847-984D-86A9109819A3}"/>
              </a:ext>
            </a:extLst>
          </p:cNvPr>
          <p:cNvSpPr txBox="1"/>
          <p:nvPr/>
        </p:nvSpPr>
        <p:spPr>
          <a:xfrm rot="16200000">
            <a:off x="-495280" y="2907978"/>
            <a:ext cx="271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/>
              <a:t>Responsibility+Expertise</a:t>
            </a:r>
            <a:endParaRPr lang="en-GB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25BD4-43EC-7540-AD55-4F1F48A701CA}"/>
              </a:ext>
            </a:extLst>
          </p:cNvPr>
          <p:cNvSpPr txBox="1"/>
          <p:nvPr/>
        </p:nvSpPr>
        <p:spPr>
          <a:xfrm>
            <a:off x="1545227" y="1763548"/>
            <a:ext cx="104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5"/>
                </a:solidFill>
              </a:rPr>
              <a:t>Facility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F280CA-1188-AF4B-855F-261A23C7BE66}"/>
              </a:ext>
            </a:extLst>
          </p:cNvPr>
          <p:cNvSpPr txBox="1"/>
          <p:nvPr/>
        </p:nvSpPr>
        <p:spPr>
          <a:xfrm>
            <a:off x="1545226" y="3635734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71938D-2259-7E47-9773-DCE9FA754A05}"/>
              </a:ext>
            </a:extLst>
          </p:cNvPr>
          <p:cNvSpPr/>
          <p:nvPr/>
        </p:nvSpPr>
        <p:spPr>
          <a:xfrm>
            <a:off x="1714500" y="2034014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D6B1444-D7D9-1D48-BCB7-4A905CFF0C65}"/>
              </a:ext>
            </a:extLst>
          </p:cNvPr>
          <p:cNvSpPr/>
          <p:nvPr/>
        </p:nvSpPr>
        <p:spPr>
          <a:xfrm flipV="1">
            <a:off x="1714499" y="2620161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D34-BA8A-4749-AC13-0B97E58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analysis – facts of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8E791-A2DC-BA43-BE04-9F28EBD8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31AD-7BAE-EA45-BF4E-3DE19543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399" y="1562400"/>
            <a:ext cx="10926615" cy="47680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Data analysis is a part of the processing workflow</a:t>
            </a:r>
          </a:p>
          <a:p>
            <a:pPr marL="0" indent="0">
              <a:buNone/>
            </a:pPr>
            <a:r>
              <a:rPr lang="en-GB" dirty="0"/>
              <a:t>Reduced data on the disks is useless</a:t>
            </a:r>
          </a:p>
          <a:p>
            <a:pPr marL="0" indent="0">
              <a:buNone/>
            </a:pPr>
            <a:r>
              <a:rPr lang="en-GB" dirty="0"/>
              <a:t>User expertise is critical for successful data analysis</a:t>
            </a:r>
          </a:p>
          <a:p>
            <a:pPr marL="0" indent="0">
              <a:buNone/>
            </a:pPr>
            <a:r>
              <a:rPr lang="en-GB" dirty="0"/>
              <a:t>Facilities should support data analysis software but shouldn’t fully drive the process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-&gt;We need open and </a:t>
            </a:r>
            <a:r>
              <a:rPr lang="en-US" dirty="0"/>
              <a:t>collaborative software tools to succeed! 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49013"/>
            <a:ext cx="10130348" cy="5070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Supported by 10 facilities, 40 contributors </a:t>
            </a:r>
            <a:br>
              <a:rPr lang="en-US" sz="2000" dirty="0"/>
            </a:br>
            <a:r>
              <a:rPr lang="en-US" sz="2000" dirty="0"/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leadership team: Paul Butler (NIST), Steve King (ISIS), Wojciech Potrzebowski (</a:t>
            </a:r>
            <a:r>
              <a:rPr lang="en-US" sz="2000" dirty="0" err="1"/>
              <a:t>SciLifeLab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Regular </a:t>
            </a:r>
            <a:r>
              <a:rPr lang="en-US" sz="2000" dirty="0" err="1"/>
              <a:t>SasView</a:t>
            </a:r>
            <a:r>
              <a:rPr lang="en-US" sz="2000" dirty="0"/>
              <a:t> camps and hackathons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Hosted on </a:t>
            </a:r>
            <a:r>
              <a:rPr lang="en-US" sz="2000" dirty="0" err="1"/>
              <a:t>github</a:t>
            </a:r>
            <a:r>
              <a:rPr lang="en-US" sz="2000" dirty="0"/>
              <a:t>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SasView collaboration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C9FE-923F-1A1A-E5F3-A644058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8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 approaches to SAS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44" y="182137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15990" y="5772924"/>
            <a:ext cx="69830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chemeClr val="accent1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2918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2918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44947"/>
            <a:ext cx="256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2600"/>
                </a:solidFill>
              </a:rPr>
              <a:t>Not in </a:t>
            </a:r>
            <a:r>
              <a:rPr lang="en-GB" sz="2000" dirty="0" err="1">
                <a:solidFill>
                  <a:srgbClr val="FF2600"/>
                </a:solidFill>
              </a:rPr>
              <a:t>SasView</a:t>
            </a:r>
            <a:r>
              <a:rPr lang="en-GB" sz="2000" dirty="0">
                <a:solidFill>
                  <a:srgbClr val="FF26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15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527926"/>
            <a:ext cx="9360000" cy="507076"/>
          </a:xfrm>
        </p:spPr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425063"/>
              </p:ext>
            </p:extLst>
          </p:nvPr>
        </p:nvGraphicFramePr>
        <p:xfrm>
          <a:off x="2008911" y="22465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7637572" y="1255062"/>
            <a:ext cx="3840919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</a:t>
              </a:r>
              <a:r>
                <a:rPr lang="en" sz="1600"/>
                <a:t>and  simultaneous </a:t>
              </a:r>
              <a:br>
                <a:rPr lang="en" sz="1600"/>
              </a:br>
              <a:r>
                <a:rPr lang="en" sz="1600"/>
                <a:t>1D and 2D </a:t>
              </a:r>
              <a:r>
                <a:rPr lang="en" sz="1600" dirty="0"/>
                <a:t>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43C2-C88C-913F-5755-7C737A2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2D </a:t>
            </a:r>
            <a:r>
              <a:rPr lang="en-SE"/>
              <a:t>fitting </a:t>
            </a:r>
            <a:r>
              <a:rPr lang="sv-SE" dirty="0"/>
              <a:t>f</a:t>
            </a:r>
            <a:r>
              <a:rPr lang="en-SE"/>
              <a:t>or oriented or magnetic particles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A2196-8086-FCFC-AAB7-5294180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5B43A-CC5C-1047-340F-F535BA6B6F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994" y="2140318"/>
            <a:ext cx="6516917" cy="30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710A1-ED9B-3765-97CD-F1A5081F18A1}"/>
              </a:ext>
            </a:extLst>
          </p:cNvPr>
          <p:cNvSpPr txBox="1"/>
          <p:nvPr/>
        </p:nvSpPr>
        <p:spPr>
          <a:xfrm>
            <a:off x="4677983" y="586159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1D and 2D cylinder model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64A642-903B-7F3D-F4F7-7F65FF4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089" y="1882087"/>
            <a:ext cx="4412966" cy="41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6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46" y="3676054"/>
            <a:ext cx="4159567" cy="314806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362878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latin typeface="Arial"/>
                <a:cs typeface="Arial"/>
              </a:rPr>
              <a:t>marketplace.sasview.org</a:t>
            </a:r>
            <a:r>
              <a:rPr lang="en-US" dirty="0"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57" y="1349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83" y="1349158"/>
            <a:ext cx="3102018" cy="45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D1D0-D121-8CD6-A8E2-2632B477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Plugin models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F9BA-89C9-C552-E209-4A81E1E1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EEC13C-6635-147D-7900-3A0453381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09" y="1706420"/>
            <a:ext cx="3774229" cy="47688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F3766-FA8D-1992-110A-7943A969A6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09083"/>
            <a:ext cx="9360000" cy="507076"/>
          </a:xfrm>
        </p:spPr>
        <p:txBody>
          <a:bodyPr/>
          <a:lstStyle/>
          <a:p>
            <a:r>
              <a:rPr lang="en-SE" dirty="0"/>
              <a:t>Available at </a:t>
            </a:r>
            <a:r>
              <a:rPr lang="en-GB" dirty="0"/>
              <a:t>https://</a:t>
            </a:r>
            <a:r>
              <a:rPr lang="en-GB" dirty="0" err="1"/>
              <a:t>www.sasview.org</a:t>
            </a:r>
            <a:r>
              <a:rPr lang="en-GB" dirty="0"/>
              <a:t>/download/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4304E-13D3-6FDC-C0CE-5A3DA0C32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173" y="1706420"/>
            <a:ext cx="6662238" cy="3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AB7-6912-804D-8D77-A3DA505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Before we start…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</a:t>
            </a:fld>
            <a:endParaRPr lang="sv-SE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5993C8-B82E-0529-10A7-B49F3E2BA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59"/>
          <a:stretch/>
        </p:blipFill>
        <p:spPr>
          <a:xfrm>
            <a:off x="1099977" y="1136033"/>
            <a:ext cx="5643072" cy="479094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24071-C8AB-FC73-6BA9-6AA5629A4D7D}"/>
              </a:ext>
            </a:extLst>
          </p:cNvPr>
          <p:cNvSpPr txBox="1"/>
          <p:nvPr/>
        </p:nvSpPr>
        <p:spPr>
          <a:xfrm>
            <a:off x="2667554" y="6105938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rgbClr val="666666"/>
                </a:solidFill>
              </a:rPr>
              <a:t>www.sasview.org</a:t>
            </a:r>
            <a:endParaRPr lang="en-SE" dirty="0">
              <a:solidFill>
                <a:srgbClr val="66666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F8AAC-C80F-6C8B-DD8A-249B5A5A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651" y="2837515"/>
            <a:ext cx="3089460" cy="30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0656E5-CADD-7309-56B0-F0A95BCFDBFF}"/>
              </a:ext>
            </a:extLst>
          </p:cNvPr>
          <p:cNvSpPr txBox="1"/>
          <p:nvPr/>
        </p:nvSpPr>
        <p:spPr>
          <a:xfrm>
            <a:off x="8014524" y="2652849"/>
            <a:ext cx="209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3604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84F-7EC4-1F2D-3FD7-035A58F3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C7F4-ED9E-AA33-4AC7-1522C06F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 knowledge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  <a:p>
            <a:pPr marL="0" indent="0">
              <a:buNone/>
            </a:pP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documentation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Usually, more than one model fits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Model-free analysis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25BBF-E7BF-CD17-9AF0-B88BE0246E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802954" y="1562100"/>
            <a:ext cx="4135993" cy="4768850"/>
          </a:xfrm>
        </p:spPr>
      </p:pic>
    </p:spTree>
    <p:extLst>
      <p:ext uri="{BB962C8B-B14F-4D97-AF65-F5344CB8AC3E}">
        <p14:creationId xmlns:p14="http://schemas.microsoft.com/office/powerpoint/2010/main" val="11308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E8D3-90C3-79CD-B514-EAE8B693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represent a virus capsid?</a:t>
            </a:r>
          </a:p>
        </p:txBody>
      </p:sp>
      <p:pic>
        <p:nvPicPr>
          <p:cNvPr id="12" name="Content Placeholder 11" descr="A close-up of a virus&#10;&#10;Description automatically generated">
            <a:extLst>
              <a:ext uri="{FF2B5EF4-FFF2-40B4-BE49-F238E27FC236}">
                <a16:creationId xmlns:a16="http://schemas.microsoft.com/office/drawing/2014/main" id="{20EDDEC4-CC3D-BB79-EC6D-AC487FD8DB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692" y="1632247"/>
            <a:ext cx="6455677" cy="3521868"/>
          </a:xfrm>
        </p:spPr>
      </p:pic>
      <p:pic>
        <p:nvPicPr>
          <p:cNvPr id="10" name="Content Placeholder 9" descr="A diagram of different types of shapes&#10;&#10;Description automatically generated">
            <a:extLst>
              <a:ext uri="{FF2B5EF4-FFF2-40B4-BE49-F238E27FC236}">
                <a16:creationId xmlns:a16="http://schemas.microsoft.com/office/drawing/2014/main" id="{76C6ADC3-C5F1-3781-00E7-9BCBFFFB7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5369" y="1266222"/>
            <a:ext cx="3879075" cy="532640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9CD546-FF7B-1032-A339-1C4DFC05FC3C}"/>
              </a:ext>
            </a:extLst>
          </p:cNvPr>
          <p:cNvSpPr/>
          <p:nvPr/>
        </p:nvSpPr>
        <p:spPr>
          <a:xfrm>
            <a:off x="9323462" y="1153682"/>
            <a:ext cx="1384418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3356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24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Useful </a:t>
            </a:r>
            <a:r>
              <a:rPr lang="en-US" dirty="0">
                <a:latin typeface="Arial"/>
                <a:cs typeface="Arial"/>
              </a:rPr>
              <a:t>for batch jobs and reproducibility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207-A84D-53E7-9E2D-43C5118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22A64-C23C-2937-2E58-22D59708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0736-09AE-049B-03B3-31EE16E6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925160"/>
            <a:ext cx="9369309" cy="227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Python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For fitting, there is no need to install sasview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sasmodels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sasdata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bumps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can be run on computer clusters (also with GPU)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DF2B20-B1FF-D108-EE36-455101D8410E}"/>
              </a:ext>
            </a:extLst>
          </p:cNvPr>
          <p:cNvSpPr/>
          <p:nvPr/>
        </p:nvSpPr>
        <p:spPr>
          <a:xfrm>
            <a:off x="1094400" y="1446416"/>
            <a:ext cx="22758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CCDFA-276B-289B-5645-41E6324D101E}"/>
              </a:ext>
            </a:extLst>
          </p:cNvPr>
          <p:cNvSpPr/>
          <p:nvPr/>
        </p:nvSpPr>
        <p:spPr>
          <a:xfrm>
            <a:off x="3503214" y="1446416"/>
            <a:ext cx="2275840" cy="9550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0EDEAA-9DA4-CA19-B322-4B2F0BA33EEF}"/>
              </a:ext>
            </a:extLst>
          </p:cNvPr>
          <p:cNvSpPr/>
          <p:nvPr/>
        </p:nvSpPr>
        <p:spPr>
          <a:xfrm>
            <a:off x="5912028" y="1457037"/>
            <a:ext cx="2275840" cy="9550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B34DC2-116D-CD8F-3D0E-460D0240D9DD}"/>
              </a:ext>
            </a:extLst>
          </p:cNvPr>
          <p:cNvSpPr/>
          <p:nvPr/>
        </p:nvSpPr>
        <p:spPr>
          <a:xfrm>
            <a:off x="8320842" y="1446416"/>
            <a:ext cx="2275840" cy="9550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bumps</a:t>
            </a:r>
          </a:p>
        </p:txBody>
      </p:sp>
    </p:spTree>
    <p:extLst>
      <p:ext uri="{BB962C8B-B14F-4D97-AF65-F5344CB8AC3E}">
        <p14:creationId xmlns:p14="http://schemas.microsoft.com/office/powerpoint/2010/main" val="17745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8FAB58-E3DD-F843-8E96-E081E0CFB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55" y="1280981"/>
            <a:ext cx="9943606" cy="2848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AD394-76DF-E54A-B600-46F58F78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CA32F-B5B7-CD48-AD89-81F6A76B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EE7D2-6216-5942-889D-4426D36F5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150" y="4108937"/>
            <a:ext cx="5970815" cy="2749063"/>
          </a:xfrm>
          <a:prstGeom prst="rect">
            <a:avLst/>
          </a:prstGeom>
        </p:spPr>
      </p:pic>
      <p:sp>
        <p:nvSpPr>
          <p:cNvPr id="13" name="Bent-Up Arrow 12">
            <a:extLst>
              <a:ext uri="{FF2B5EF4-FFF2-40B4-BE49-F238E27FC236}">
                <a16:creationId xmlns:a16="http://schemas.microsoft.com/office/drawing/2014/main" id="{F4A339AF-AC16-8442-8157-CF894DA69C46}"/>
              </a:ext>
            </a:extLst>
          </p:cNvPr>
          <p:cNvSpPr/>
          <p:nvPr/>
        </p:nvSpPr>
        <p:spPr>
          <a:xfrm rot="5400000">
            <a:off x="2204359" y="4376054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6C4F6649-4ABB-FF47-A462-AC8A18BF78BC}"/>
              </a:ext>
            </a:extLst>
          </p:cNvPr>
          <p:cNvSpPr/>
          <p:nvPr/>
        </p:nvSpPr>
        <p:spPr>
          <a:xfrm>
            <a:off x="9669234" y="4331609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8C154-99D1-2848-946F-F8F8F707B302}"/>
              </a:ext>
            </a:extLst>
          </p:cNvPr>
          <p:cNvSpPr txBox="1"/>
          <p:nvPr/>
        </p:nvSpPr>
        <p:spPr>
          <a:xfrm>
            <a:off x="1218044" y="4080817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/>
              <a:t>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ED13F-57B9-9E4D-8725-634F0CFB31F8}"/>
              </a:ext>
            </a:extLst>
          </p:cNvPr>
          <p:cNvSpPr txBox="1"/>
          <p:nvPr/>
        </p:nvSpPr>
        <p:spPr>
          <a:xfrm>
            <a:off x="2344973" y="559467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/>
              <a:t>GUI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CD19-84CE-9144-9736-24453E0916CB}"/>
              </a:ext>
            </a:extLst>
          </p:cNvPr>
          <p:cNvSpPr txBox="1"/>
          <p:nvPr/>
        </p:nvSpPr>
        <p:spPr>
          <a:xfrm>
            <a:off x="9818992" y="559467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/>
              <a:t>GUI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FFA43-60B3-BC4D-8462-05B35426F74F}"/>
              </a:ext>
            </a:extLst>
          </p:cNvPr>
          <p:cNvSpPr txBox="1"/>
          <p:nvPr/>
        </p:nvSpPr>
        <p:spPr>
          <a:xfrm>
            <a:off x="10916289" y="4080817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54753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26F-0906-D5F8-9B09-E42F1715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587737" cy="657339"/>
          </a:xfrm>
        </p:spPr>
        <p:txBody>
          <a:bodyPr>
            <a:normAutofit fontScale="90000"/>
          </a:bodyPr>
          <a:lstStyle/>
          <a:p>
            <a:r>
              <a:rPr lang="en-US" dirty="0"/>
              <a:t>Student projects and ”external”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F3C1-DEBD-6BB5-AB52-E43585D4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61" y="1281046"/>
            <a:ext cx="5904277" cy="4768062"/>
          </a:xfrm>
        </p:spPr>
        <p:txBody>
          <a:bodyPr/>
          <a:lstStyle/>
          <a:p>
            <a:r>
              <a:rPr lang="en-US" dirty="0"/>
              <a:t>Simultaneous SAXS and SANS fitting</a:t>
            </a:r>
          </a:p>
          <a:p>
            <a:r>
              <a:rPr lang="en-US" dirty="0"/>
              <a:t>Improvements in:</a:t>
            </a:r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Data structure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Plugin Editor</a:t>
            </a:r>
          </a:p>
          <a:p>
            <a:pPr lvl="1"/>
            <a:r>
              <a:rPr lang="en-US" dirty="0"/>
              <a:t>Slicers</a:t>
            </a:r>
          </a:p>
          <a:p>
            <a:pPr lvl="1"/>
            <a:r>
              <a:rPr lang="en-US" dirty="0"/>
              <a:t>Generic Scattering Calculator</a:t>
            </a:r>
          </a:p>
          <a:p>
            <a:r>
              <a:rPr lang="en-US" dirty="0"/>
              <a:t>Web-based API</a:t>
            </a:r>
          </a:p>
          <a:p>
            <a:r>
              <a:rPr lang="en-US" dirty="0"/>
              <a:t>Pore size distributions</a:t>
            </a:r>
          </a:p>
          <a:p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FEEE26-C01C-92B6-36AE-25EF58456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475" y="1419383"/>
            <a:ext cx="3955064" cy="371997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31ACC3-EF3D-8484-BD92-D1A8382D0AE3}"/>
              </a:ext>
            </a:extLst>
          </p:cNvPr>
          <p:cNvSpPr txBox="1">
            <a:spLocks/>
          </p:cNvSpPr>
          <p:nvPr/>
        </p:nvSpPr>
        <p:spPr>
          <a:xfrm>
            <a:off x="5838412" y="5750127"/>
            <a:ext cx="6498738" cy="1193778"/>
          </a:xfrm>
          <a:prstGeom prst="rect">
            <a:avLst/>
          </a:prstGeom>
        </p:spPr>
        <p:txBody>
          <a:bodyPr vert="horz" lIns="0" tIns="45720" rIns="18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Contributors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Iestyn </a:t>
            </a:r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Cadwallader-Jones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Nouhalia Agouzal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Dorian Lozano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Julius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Karliczek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(ILL)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Ellis Hewi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s, James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Crake-Merani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Ruben Lopes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(ISIS)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Alex Zheng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Brayden Miller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Xael Shan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Anita Zhang (Princeton), Kristian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Lytje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Arhus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University)</a:t>
            </a:r>
            <a:endParaRPr lang="en-SE" sz="15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E"/>
          </a:p>
          <a:p>
            <a:endParaRPr lang="en-SE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C6D5E1-FECF-03A4-4C75-9CDCEC340D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4620" y="2625410"/>
            <a:ext cx="3530890" cy="30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7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CFF5-B7BB-5849-A7F0-4E73DB8C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Combined SAXS and SANS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64AA1-C060-B14E-A79F-BC5DA934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499D78-C5FF-E544-B31B-688CF1C14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GB" dirty="0"/>
              <a:t>Simultaneous measurements on the same sample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00092-0F55-864C-9A3F-36253EA9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88" y="1830729"/>
            <a:ext cx="6828882" cy="362916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62E5FCF-FA8F-FB44-AED5-30B89543B5A4}"/>
              </a:ext>
            </a:extLst>
          </p:cNvPr>
          <p:cNvSpPr txBox="1">
            <a:spLocks/>
          </p:cNvSpPr>
          <p:nvPr/>
        </p:nvSpPr>
        <p:spPr>
          <a:xfrm>
            <a:off x="7938053" y="1830729"/>
            <a:ext cx="4253947" cy="347014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15913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582613" indent="-2508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839788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055688" indent="-2000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Running at D22 instrument at 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Low-flux SAXS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Specialized sample </a:t>
            </a:r>
            <a:r>
              <a:rPr lang="en-US" dirty="0">
                <a:solidFill>
                  <a:schemeClr val="tx1"/>
                </a:solidFill>
              </a:rPr>
              <a:t>environment</a:t>
            </a:r>
            <a:endParaRPr lang="sv-S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Non-trivial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/>
                </a:solidFill>
              </a:rPr>
              <a:t>SasView</a:t>
            </a:r>
            <a:r>
              <a:rPr lang="en-GB" dirty="0">
                <a:solidFill>
                  <a:schemeClr val="tx1"/>
                </a:solidFill>
              </a:rPr>
              <a:t> (6.0.0) provides a weighting mechanism in simultaneous fitting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2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83" y="1143591"/>
            <a:ext cx="5009557" cy="3401550"/>
          </a:xfrm>
        </p:spPr>
      </p:pic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6797705" y="1593767"/>
            <a:ext cx="6618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/>
              <a:t>Magnetic/polarized SANS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Coordinate data in VTK formats supported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6797705" y="3457141"/>
            <a:ext cx="5394295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PDB reader and engine refactored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95" y="4651148"/>
            <a:ext cx="1457891" cy="109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965" y="4660647"/>
            <a:ext cx="1312905" cy="112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2592" y="4647812"/>
            <a:ext cx="1358702" cy="115811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8FC19FDB-0752-B743-D254-E22C536E6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7" y="5902085"/>
            <a:ext cx="7489551" cy="81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9675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Validation of electron-microscopy maps using solution small-angle X-ray scattering</a:t>
            </a:r>
          </a:p>
          <a:p>
            <a:pPr defTabSz="914400"/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7"/>
              </a:rPr>
              <a:t>Kristian Lytje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8"/>
              </a:rPr>
              <a:t>Jan Skov Pedersen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</a:rPr>
              <a:t>, Volume 80| Part 7| July 2024| Pages 493-505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21A9-1C45-4663-3793-1FE1DED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F0F5C-4D93-9C1F-ACEC-3C800B0F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1" y="1562400"/>
            <a:ext cx="9360000" cy="4768062"/>
          </a:xfrm>
        </p:spPr>
        <p:txBody>
          <a:bodyPr/>
          <a:lstStyle/>
          <a:p>
            <a:r>
              <a:rPr lang="en-US" dirty="0"/>
              <a:t>Principles of Small Angle Scattering Data Analysis</a:t>
            </a:r>
          </a:p>
          <a:p>
            <a:r>
              <a:rPr lang="en-US" dirty="0"/>
              <a:t>Main functionalities of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Newly developed features</a:t>
            </a:r>
          </a:p>
          <a:p>
            <a:r>
              <a:rPr lang="en-US" dirty="0" err="1"/>
              <a:t>SasView</a:t>
            </a:r>
            <a:r>
              <a:rPr lang="en-US" dirty="0"/>
              <a:t> Community</a:t>
            </a:r>
          </a:p>
          <a:p>
            <a:r>
              <a:rPr lang="en-US" dirty="0"/>
              <a:t>Hands-on session </a:t>
            </a:r>
          </a:p>
          <a:p>
            <a:pPr lvl="1"/>
            <a:r>
              <a:rPr lang="en-US" dirty="0"/>
              <a:t>1D fitting</a:t>
            </a:r>
          </a:p>
          <a:p>
            <a:pPr lvl="1"/>
            <a:r>
              <a:rPr lang="en-US" dirty="0"/>
              <a:t>Creating custom plugin models</a:t>
            </a:r>
          </a:p>
          <a:p>
            <a:pPr lvl="1"/>
            <a:r>
              <a:rPr lang="en-US" dirty="0"/>
              <a:t>Simultaneous fitting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FD-A164-EA22-40F3-F464955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SasView</a:t>
            </a:r>
            <a:r>
              <a:rPr lang="en-US" dirty="0"/>
              <a:t> 6.0.0-beta release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5B601-4C19-560A-4CBF-C3D3335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BF43-F14E-5577-DA7E-9DAA209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9" y="1353935"/>
            <a:ext cx="4622446" cy="4768062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Orientation viewer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Corfunc</a:t>
            </a:r>
            <a:r>
              <a:rPr lang="en-GB" dirty="0"/>
              <a:t> perspective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Simultaneous fitting allows for a weighting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Preferences panel with display and plotting options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label handling on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Residuals plots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PDB reader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Wedge slicer added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Sasdata</a:t>
            </a:r>
            <a:r>
              <a:rPr lang="en-GB" dirty="0"/>
              <a:t> package separated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Model writing tutorial</a:t>
            </a:r>
          </a:p>
          <a:p>
            <a:endParaRPr lang="en-S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3AAC41-49C5-9DAD-E2C1-30CEF0ED69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735292" y="1411520"/>
            <a:ext cx="3333750" cy="369868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26874-08EF-390F-41E7-DA64507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59" y="1215703"/>
            <a:ext cx="4152900" cy="260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658E8-9B71-A572-6802-A8D13E392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738" y="3808545"/>
            <a:ext cx="4705350" cy="2994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3EF28-8208-26DA-5A6A-737BAF193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631" y="4137118"/>
            <a:ext cx="3165139" cy="2342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6A6EF-C8DB-6716-BC20-0ECAFB8CE0E1}"/>
              </a:ext>
            </a:extLst>
          </p:cNvPr>
          <p:cNvSpPr txBox="1"/>
          <p:nvPr/>
        </p:nvSpPr>
        <p:spPr>
          <a:xfrm>
            <a:off x="87923" y="6553220"/>
            <a:ext cx="61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SasView</a:t>
            </a:r>
            <a:r>
              <a:rPr lang="en-US" sz="1400" dirty="0"/>
              <a:t>/</a:t>
            </a:r>
            <a:r>
              <a:rPr lang="en-US" sz="1400" dirty="0" err="1"/>
              <a:t>sasview</a:t>
            </a:r>
            <a:r>
              <a:rPr lang="en-US" sz="1400" dirty="0"/>
              <a:t>/releases/tag/v6.0.0-beta-2</a:t>
            </a:r>
          </a:p>
        </p:txBody>
      </p:sp>
    </p:spTree>
    <p:extLst>
      <p:ext uri="{BB962C8B-B14F-4D97-AF65-F5344CB8AC3E}">
        <p14:creationId xmlns:p14="http://schemas.microsoft.com/office/powerpoint/2010/main" val="529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D51B-0B60-2BE6-86EB-DD733369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>
            <a:normAutofit fontScale="90000"/>
          </a:bodyPr>
          <a:lstStyle/>
          <a:p>
            <a:r>
              <a:rPr lang="en-SE"/>
              <a:t>Features </a:t>
            </a:r>
            <a:r>
              <a:rPr lang="en-GB" dirty="0"/>
              <a:t>beyond</a:t>
            </a:r>
            <a:r>
              <a:rPr lang="en-SE"/>
              <a:t> 6.0.0</a:t>
            </a:r>
            <a:r>
              <a:rPr lang="sv-SE" dirty="0"/>
              <a:t> - </a:t>
            </a:r>
            <a:r>
              <a:rPr lang="sv-SE" dirty="0" err="1"/>
              <a:t>particle</a:t>
            </a:r>
            <a:r>
              <a:rPr lang="sv-SE" dirty="0"/>
              <a:t> editor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3FCC4-E8CE-C680-00C9-09921A1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5A160ACF-9951-D9F0-B0A7-A12DDC74A3B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532066" y="1327676"/>
            <a:ext cx="6434134" cy="48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FAB7-953D-7CE7-A8F0-B0811FE7E0FF}"/>
              </a:ext>
            </a:extLst>
          </p:cNvPr>
          <p:cNvSpPr txBox="1"/>
          <p:nvPr/>
        </p:nvSpPr>
        <p:spPr>
          <a:xfrm>
            <a:off x="352586" y="1816924"/>
            <a:ext cx="203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Define functions</a:t>
            </a:r>
          </a:p>
          <a:p>
            <a:pPr algn="ctr"/>
            <a:r>
              <a:rPr lang="en-GB" dirty="0" err="1">
                <a:solidFill>
                  <a:schemeClr val="accent1"/>
                </a:solidFill>
              </a:rPr>
              <a:t>sld</a:t>
            </a:r>
            <a:r>
              <a:rPr lang="en-GB" dirty="0"/>
              <a:t> and (optionally) 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magnetism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D0332B-81FB-6462-0431-944A24B26F37}"/>
              </a:ext>
            </a:extLst>
          </p:cNvPr>
          <p:cNvCxnSpPr/>
          <p:nvPr/>
        </p:nvCxnSpPr>
        <p:spPr>
          <a:xfrm>
            <a:off x="1206500" y="2901186"/>
            <a:ext cx="1244600" cy="42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E6A352-DB5A-10C9-4558-E27A8124EBAC}"/>
              </a:ext>
            </a:extLst>
          </p:cNvPr>
          <p:cNvSpPr txBox="1"/>
          <p:nvPr/>
        </p:nvSpPr>
        <p:spPr>
          <a:xfrm>
            <a:off x="9747116" y="1904236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“x-ray”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FE870-CFA1-96E3-859E-A2F0D8307DE0}"/>
              </a:ext>
            </a:extLst>
          </p:cNvPr>
          <p:cNvSpPr txBox="1"/>
          <p:nvPr/>
        </p:nvSpPr>
        <p:spPr>
          <a:xfrm>
            <a:off x="9912483" y="3669771"/>
            <a:ext cx="168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cross section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1C34A-48C7-6648-FA9E-92C73182DFA4}"/>
              </a:ext>
            </a:extLst>
          </p:cNvPr>
          <p:cNvCxnSpPr>
            <a:stCxn id="12" idx="1"/>
          </p:cNvCxnSpPr>
          <p:nvPr/>
        </p:nvCxnSpPr>
        <p:spPr>
          <a:xfrm flipH="1">
            <a:off x="8870950" y="2227402"/>
            <a:ext cx="876166" cy="17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E3D78-B009-73EA-1F03-4DBB514E6723}"/>
              </a:ext>
            </a:extLst>
          </p:cNvPr>
          <p:cNvCxnSpPr>
            <a:stCxn id="13" idx="1"/>
          </p:cNvCxnSpPr>
          <p:nvPr/>
        </p:nvCxnSpPr>
        <p:spPr>
          <a:xfrm flipH="1">
            <a:off x="8870950" y="3992937"/>
            <a:ext cx="1041533" cy="12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173670-5FBA-CEDD-CD75-103CAE47961D}"/>
              </a:ext>
            </a:extLst>
          </p:cNvPr>
          <p:cNvSpPr txBox="1"/>
          <p:nvPr/>
        </p:nvSpPr>
        <p:spPr>
          <a:xfrm>
            <a:off x="9556750" y="4977422"/>
            <a:ext cx="196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field</a:t>
            </a:r>
          </a:p>
          <a:p>
            <a:r>
              <a:rPr lang="en-GB" dirty="0"/>
              <a:t>controls for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7B103-BB35-5F00-3B59-24802238F59E}"/>
              </a:ext>
            </a:extLst>
          </p:cNvPr>
          <p:cNvCxnSpPr>
            <a:stCxn id="16" idx="1"/>
          </p:cNvCxnSpPr>
          <p:nvPr/>
        </p:nvCxnSpPr>
        <p:spPr>
          <a:xfrm flipH="1">
            <a:off x="8870950" y="5300588"/>
            <a:ext cx="685800" cy="1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9FE52A-3046-3A01-CB97-17EBD176AC14}"/>
              </a:ext>
            </a:extLst>
          </p:cNvPr>
          <p:cNvSpPr txBox="1"/>
          <p:nvPr/>
        </p:nvSpPr>
        <p:spPr>
          <a:xfrm>
            <a:off x="441147" y="4960817"/>
            <a:ext cx="148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on</a:t>
            </a:r>
          </a:p>
          <a:p>
            <a:r>
              <a:rPr lang="en-GB" dirty="0"/>
              <a:t>code and calculations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E0809-8E73-3911-78B8-11BE0B0CBBBD}"/>
              </a:ext>
            </a:extLst>
          </p:cNvPr>
          <p:cNvSpPr txBox="1"/>
          <p:nvPr/>
        </p:nvSpPr>
        <p:spPr>
          <a:xfrm>
            <a:off x="3625850" y="6279386"/>
            <a:ext cx="181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“Recompile” and </a:t>
            </a:r>
          </a:p>
          <a:p>
            <a:r>
              <a:rPr lang="en-GB" dirty="0"/>
              <a:t>update display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74EB-DCFE-0E82-5787-4A6324264D5C}"/>
              </a:ext>
            </a:extLst>
          </p:cNvPr>
          <p:cNvCxnSpPr/>
          <p:nvPr/>
        </p:nvCxnSpPr>
        <p:spPr>
          <a:xfrm flipV="1">
            <a:off x="1748157" y="5367947"/>
            <a:ext cx="1572893" cy="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5966F-4FAA-9E7D-31D6-25626FFB6B88}"/>
              </a:ext>
            </a:extLst>
          </p:cNvPr>
          <p:cNvSpPr txBox="1"/>
          <p:nvPr/>
        </p:nvSpPr>
        <p:spPr>
          <a:xfrm>
            <a:off x="6550049" y="6279386"/>
            <a:ext cx="1106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Compute </a:t>
            </a:r>
          </a:p>
          <a:p>
            <a:r>
              <a:rPr lang="en-GB" dirty="0"/>
              <a:t>scattering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3EFC6-8885-2CE0-9E9B-D4CCAE3FEF0A}"/>
              </a:ext>
            </a:extLst>
          </p:cNvPr>
          <p:cNvCxnSpPr>
            <a:stCxn id="19" idx="0"/>
          </p:cNvCxnSpPr>
          <p:nvPr/>
        </p:nvCxnSpPr>
        <p:spPr>
          <a:xfrm flipV="1">
            <a:off x="4535138" y="4895086"/>
            <a:ext cx="1751362" cy="138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7C812B-64EC-1479-23E4-129B9AB1853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103149" y="4977422"/>
            <a:ext cx="0" cy="130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8D841E-44D5-8DF0-DDDF-CEA04D68DE0D}"/>
              </a:ext>
            </a:extLst>
          </p:cNvPr>
          <p:cNvSpPr txBox="1"/>
          <p:nvPr/>
        </p:nvSpPr>
        <p:spPr>
          <a:xfrm>
            <a:off x="8870950" y="647527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Lucas Willkins (ISIS)</a:t>
            </a:r>
          </a:p>
        </p:txBody>
      </p:sp>
    </p:spTree>
    <p:extLst>
      <p:ext uri="{BB962C8B-B14F-4D97-AF65-F5344CB8AC3E}">
        <p14:creationId xmlns:p14="http://schemas.microsoft.com/office/powerpoint/2010/main" val="36304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67613" cy="657339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 for users and contributors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sv-SE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Linkedin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5234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284" y="2334706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C15-CFFB-340B-BEEA-4A4C92A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Resources for contributors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581F1-F3D6-27C2-0938-51919E7B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9A7602-C716-A6F0-1B32-3BEBC7A4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058" y="2423105"/>
            <a:ext cx="4337640" cy="370060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1BC8BE-D121-5550-842E-C313319820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982302"/>
            <a:ext cx="9360000" cy="5070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E" dirty="0"/>
              <a:t>Reducing entry barier and improving release cycles frequency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F91A-472C-F858-99F7-E3F446AF52F3}"/>
              </a:ext>
            </a:extLst>
          </p:cNvPr>
          <p:cNvSpPr txBox="1"/>
          <p:nvPr/>
        </p:nvSpPr>
        <p:spPr>
          <a:xfrm>
            <a:off x="713508" y="6123708"/>
            <a:ext cx="610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600" dirty="0">
                <a:solidFill>
                  <a:srgbClr val="666666"/>
                </a:solidFill>
                <a:hlinkClick r:id="rId3"/>
              </a:rPr>
              <a:t>https://e-learning.pan-training.eu/course/view.php?id=52</a:t>
            </a:r>
            <a:endParaRPr lang="en-SE" sz="1600" dirty="0">
              <a:solidFill>
                <a:srgbClr val="66666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9FBA9-D4DE-59FD-E5C4-F1DD0CF97237}"/>
              </a:ext>
            </a:extLst>
          </p:cNvPr>
          <p:cNvSpPr txBox="1"/>
          <p:nvPr/>
        </p:nvSpPr>
        <p:spPr>
          <a:xfrm>
            <a:off x="1349058" y="1361761"/>
            <a:ext cx="2717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Faster release cycles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E-learning course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Contributor Camp</a:t>
            </a: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10A84B38-3B1E-0B47-CD5B-A688C31D1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2871" y="2577303"/>
            <a:ext cx="4932424" cy="37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3B1791-BB01-9C8E-FF2A-EB992A899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71" y="1418461"/>
            <a:ext cx="2177042" cy="10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13CA38-580E-5D37-3515-B60C5189AD0C}"/>
              </a:ext>
            </a:extLst>
          </p:cNvPr>
          <p:cNvSpPr txBox="1"/>
          <p:nvPr/>
        </p:nvSpPr>
        <p:spPr>
          <a:xfrm>
            <a:off x="4740725" y="3075057"/>
            <a:ext cx="2710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56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8E43-C5F4-1DD7-BDCE-4A7E6EC8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Hands-on </a:t>
            </a:r>
            <a:r>
              <a:rPr lang="en-US" dirty="0"/>
              <a:t>session</a:t>
            </a:r>
          </a:p>
        </p:txBody>
      </p:sp>
      <p:pic>
        <p:nvPicPr>
          <p:cNvPr id="6" name="Picture 5" descr="A white text with blue text&#10;&#10;Description automatically generated">
            <a:extLst>
              <a:ext uri="{FF2B5EF4-FFF2-40B4-BE49-F238E27FC236}">
                <a16:creationId xmlns:a16="http://schemas.microsoft.com/office/drawing/2014/main" id="{9C82A9CB-1698-533C-BA81-112971A8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98" y="1476756"/>
            <a:ext cx="7772400" cy="44878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86A653-150F-AAB6-20AF-02342B2EFE8B}"/>
              </a:ext>
            </a:extLst>
          </p:cNvPr>
          <p:cNvGrpSpPr/>
          <p:nvPr/>
        </p:nvGrpSpPr>
        <p:grpSpPr>
          <a:xfrm>
            <a:off x="6947389" y="2451155"/>
            <a:ext cx="3839610" cy="369332"/>
            <a:chOff x="6947389" y="2451155"/>
            <a:chExt cx="3839610" cy="36933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4C129CF-3822-E3EA-B955-1C552A3B2C02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85132C-51FB-0678-DE76-F5C2D78AEB07}"/>
                </a:ext>
              </a:extLst>
            </p:cNvPr>
            <p:cNvSpPr txBox="1"/>
            <p:nvPr/>
          </p:nvSpPr>
          <p:spPr>
            <a:xfrm>
              <a:off x="7881332" y="2451155"/>
              <a:ext cx="2905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to </a:t>
              </a:r>
              <a:r>
                <a:rPr lang="en-US" dirty="0" err="1"/>
                <a:t>SasView</a:t>
              </a:r>
              <a:r>
                <a:rPr lang="en-US" dirty="0"/>
                <a:t>? Start here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35F17D-4ADA-4146-DF64-BBCE7520E606}"/>
              </a:ext>
            </a:extLst>
          </p:cNvPr>
          <p:cNvSpPr txBox="1"/>
          <p:nvPr/>
        </p:nvSpPr>
        <p:spPr>
          <a:xfrm>
            <a:off x="1912434" y="614929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https://www.sasview.org/documentation/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3565A-BF39-18A8-0ECD-43A01BAE4B34}"/>
              </a:ext>
            </a:extLst>
          </p:cNvPr>
          <p:cNvGrpSpPr/>
          <p:nvPr/>
        </p:nvGrpSpPr>
        <p:grpSpPr>
          <a:xfrm>
            <a:off x="8551395" y="3016350"/>
            <a:ext cx="1242041" cy="369332"/>
            <a:chOff x="6947389" y="2451155"/>
            <a:chExt cx="1242041" cy="369332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3D0F8092-73B5-4388-0A9F-B03C7900AE70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5CB87-84EA-BB26-0F0B-75B53DE8335F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DEF00A-276F-49BF-B8DC-67CA850DD44F}"/>
              </a:ext>
            </a:extLst>
          </p:cNvPr>
          <p:cNvGrpSpPr/>
          <p:nvPr/>
        </p:nvGrpSpPr>
        <p:grpSpPr>
          <a:xfrm>
            <a:off x="7847598" y="2728177"/>
            <a:ext cx="1242041" cy="369332"/>
            <a:chOff x="6947389" y="2451155"/>
            <a:chExt cx="1242041" cy="369332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E46D9D1-B49D-9BE2-C272-85EB7499425B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6E46D7-D186-BC56-FA0B-BB2DDACBC587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3796F9-3867-69C1-B00F-8F6AEDE7857C}"/>
              </a:ext>
            </a:extLst>
          </p:cNvPr>
          <p:cNvGrpSpPr/>
          <p:nvPr/>
        </p:nvGrpSpPr>
        <p:grpSpPr>
          <a:xfrm>
            <a:off x="7536890" y="3274969"/>
            <a:ext cx="1242041" cy="369332"/>
            <a:chOff x="6947389" y="2451155"/>
            <a:chExt cx="1242041" cy="369332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F9320F5-D14D-F22C-F1D3-DAB3788E5FFD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F23D35-9C4D-8AF0-A30A-68F1CC5FCAAE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63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F94-03B1-6443-4E73-E2C98A48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666666"/>
                </a:solidFill>
                <a:effectLst/>
                <a:latin typeface="SegoeUI"/>
              </a:rPr>
              <a:t>Experimenting with </a:t>
            </a:r>
            <a:r>
              <a:rPr lang="en-US" sz="4400" dirty="0" err="1">
                <a:solidFill>
                  <a:srgbClr val="666666"/>
                </a:solidFill>
                <a:effectLst/>
                <a:latin typeface="SegoeUI"/>
              </a:rPr>
              <a:t>SasView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1B42-44D8-F891-5A9A-6330CEF5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1127503"/>
            <a:ext cx="9360000" cy="4768062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effectLst/>
              <a:latin typeface="SegoeUI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SegoeUI"/>
              </a:rPr>
              <a:t>Download </a:t>
            </a:r>
            <a:r>
              <a:rPr lang="en-US" sz="1800" dirty="0" err="1">
                <a:effectLst/>
                <a:latin typeface="SegoeUI"/>
              </a:rPr>
              <a:t>SasView</a:t>
            </a:r>
            <a:r>
              <a:rPr lang="en-US" sz="1800" dirty="0">
                <a:effectLst/>
                <a:latin typeface="SegoeUI"/>
              </a:rPr>
              <a:t> 6.0.0 and try out new features: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99DB"/>
                </a:solidFill>
                <a:effectLst/>
                <a:latin typeface="SegoeUI"/>
                <a:hlinkClick r:id="rId2"/>
              </a:rPr>
              <a:t>https://github.com/SasView/sasview/releases/tag/v6.0.0-beta-2</a:t>
            </a:r>
            <a:endParaRPr lang="en-US" sz="1800" dirty="0">
              <a:solidFill>
                <a:srgbClr val="0099DB"/>
              </a:solidFill>
              <a:effectLst/>
              <a:latin typeface="SegoeUI"/>
            </a:endParaRPr>
          </a:p>
          <a:p>
            <a:pPr marL="0" indent="0">
              <a:buNone/>
            </a:pPr>
            <a:endParaRPr lang="en-US" sz="1800" dirty="0">
              <a:solidFill>
                <a:srgbClr val="666666"/>
              </a:solidFill>
              <a:effectLst/>
              <a:latin typeface="SegoeUI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SegoeUI"/>
              </a:rPr>
              <a:t>Run </a:t>
            </a:r>
            <a:r>
              <a:rPr lang="en-US" sz="1800" dirty="0" err="1">
                <a:effectLst/>
                <a:latin typeface="SegoeUI"/>
              </a:rPr>
              <a:t>SasView</a:t>
            </a:r>
            <a:r>
              <a:rPr lang="en-US" sz="1800" dirty="0">
                <a:effectLst/>
                <a:latin typeface="SegoeUI"/>
              </a:rPr>
              <a:t> from the script:</a:t>
            </a:r>
          </a:p>
          <a:p>
            <a:r>
              <a:rPr lang="en-US" sz="1800" dirty="0">
                <a:effectLst/>
                <a:latin typeface="SegoeUI"/>
              </a:rPr>
              <a:t>Setup python environment</a:t>
            </a:r>
          </a:p>
          <a:p>
            <a:r>
              <a:rPr lang="en-US" sz="1800" dirty="0">
                <a:effectLst/>
                <a:latin typeface="SegoeUI"/>
              </a:rPr>
              <a:t>Install required packages</a:t>
            </a:r>
          </a:p>
          <a:p>
            <a:r>
              <a:rPr lang="en-US" sz="1800" dirty="0">
                <a:effectLst/>
                <a:latin typeface="SegoeUI"/>
              </a:rPr>
              <a:t>Play with some of the notebooks: </a:t>
            </a:r>
            <a:r>
              <a:rPr lang="en-US" sz="1800" dirty="0">
                <a:effectLst/>
                <a:hlinkClick r:id="rId3"/>
              </a:rPr>
              <a:t>https://github.com/SasView/documents/tree/master/Notebooks</a:t>
            </a:r>
            <a:endParaRPr lang="en-US" sz="1800" dirty="0">
              <a:solidFill>
                <a:srgbClr val="666666"/>
              </a:solidFill>
              <a:latin typeface="SegoeUI"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3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640B5F-B137-0283-3705-CF65A2ABD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" b="298"/>
          <a:stretch/>
        </p:blipFill>
        <p:spPr>
          <a:xfrm>
            <a:off x="0" y="0"/>
            <a:ext cx="8552561" cy="6065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82ACB-5DB0-DA46-5150-68A577BA7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2432" y="3165972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6974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A86D220-5A85-A5DB-E787-1728FA06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77"/>
              </a:rPr>
              <a:t>Research Infrastructures in Sweden</a:t>
            </a:r>
          </a:p>
        </p:txBody>
      </p:sp>
      <p:pic>
        <p:nvPicPr>
          <p:cNvPr id="21" name="Picture 20" descr="A circular building with a green roof&#10;&#10;Description automatically generated">
            <a:extLst>
              <a:ext uri="{FF2B5EF4-FFF2-40B4-BE49-F238E27FC236}">
                <a16:creationId xmlns:a16="http://schemas.microsoft.com/office/drawing/2014/main" id="{2FE0B093-00C4-FD73-EEB1-4082317F0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146500"/>
            <a:ext cx="3420000" cy="2565000"/>
          </a:xfrm>
          <a:prstGeom prst="rect">
            <a:avLst/>
          </a:prstGeom>
        </p:spPr>
      </p:pic>
      <p:pic>
        <p:nvPicPr>
          <p:cNvPr id="23" name="Picture 22" descr="An aerial view of a large building&#10;&#10;Description automatically generated">
            <a:extLst>
              <a:ext uri="{FF2B5EF4-FFF2-40B4-BE49-F238E27FC236}">
                <a16:creationId xmlns:a16="http://schemas.microsoft.com/office/drawing/2014/main" id="{DF29856F-F1C4-D23D-581A-E9313619C7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095" y="2146500"/>
            <a:ext cx="3420000" cy="2565000"/>
          </a:xfrm>
          <a:prstGeom prst="rect">
            <a:avLst/>
          </a:prstGeom>
        </p:spPr>
      </p:pic>
      <p:pic>
        <p:nvPicPr>
          <p:cNvPr id="24" name="Picture Placeholder 5" descr="A street with cars and buildings&#10;&#10;Description automatically generated">
            <a:extLst>
              <a:ext uri="{FF2B5EF4-FFF2-40B4-BE49-F238E27FC236}">
                <a16:creationId xmlns:a16="http://schemas.microsoft.com/office/drawing/2014/main" id="{3E574319-41D5-8CA8-9620-290037693C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3"/>
          <a:stretch/>
        </p:blipFill>
        <p:spPr>
          <a:xfrm>
            <a:off x="8095990" y="2146500"/>
            <a:ext cx="3420000" cy="2565000"/>
          </a:xfrm>
          <a:prstGeom prst="rect">
            <a:avLst/>
          </a:prstGeom>
        </p:spPr>
      </p:pic>
      <p:pic>
        <p:nvPicPr>
          <p:cNvPr id="2" name="Picture 1" descr="A logo with blue letters and text&#10;&#10;Description automatically generated">
            <a:extLst>
              <a:ext uri="{FF2B5EF4-FFF2-40B4-BE49-F238E27FC236}">
                <a16:creationId xmlns:a16="http://schemas.microsoft.com/office/drawing/2014/main" id="{3683A818-F85A-9E2B-DCF3-7569E801B7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49408" y="4711500"/>
            <a:ext cx="1855373" cy="993281"/>
          </a:xfrm>
          <a:prstGeom prst="rect">
            <a:avLst/>
          </a:prstGeom>
        </p:spPr>
      </p:pic>
      <p:pic>
        <p:nvPicPr>
          <p:cNvPr id="6" name="Picture 5" descr="A logo with a yellow circle&#10;&#10;Description automatically generated">
            <a:extLst>
              <a:ext uri="{FF2B5EF4-FFF2-40B4-BE49-F238E27FC236}">
                <a16:creationId xmlns:a16="http://schemas.microsoft.com/office/drawing/2014/main" id="{8E757C38-BF0D-5C18-CE66-E87E058DD5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24874" y="4886398"/>
            <a:ext cx="1855373" cy="643482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2AF22E-C0CB-3DE3-88F4-73131140BB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91541" y="4922531"/>
            <a:ext cx="2628898" cy="5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9A7C2D-F370-F468-D4E0-F16A9013A555}"/>
              </a:ext>
            </a:extLst>
          </p:cNvPr>
          <p:cNvSpPr/>
          <p:nvPr/>
        </p:nvSpPr>
        <p:spPr>
          <a:xfrm>
            <a:off x="8435471" y="4994666"/>
            <a:ext cx="3591981" cy="17314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93E4E-4D27-18E8-C75D-929E9B347648}"/>
              </a:ext>
            </a:extLst>
          </p:cNvPr>
          <p:cNvSpPr/>
          <p:nvPr/>
        </p:nvSpPr>
        <p:spPr>
          <a:xfrm>
            <a:off x="5743575" y="4994666"/>
            <a:ext cx="2610117" cy="17314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30F83A-4141-8A2E-FC29-1FC8D3C7EAC0}"/>
              </a:ext>
            </a:extLst>
          </p:cNvPr>
          <p:cNvSpPr/>
          <p:nvPr/>
        </p:nvSpPr>
        <p:spPr>
          <a:xfrm>
            <a:off x="8435471" y="4555328"/>
            <a:ext cx="3591981" cy="3693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EB788B-AF30-CBB3-4B9A-63017BB2D87F}"/>
              </a:ext>
            </a:extLst>
          </p:cNvPr>
          <p:cNvSpPr/>
          <p:nvPr/>
        </p:nvSpPr>
        <p:spPr>
          <a:xfrm>
            <a:off x="5743575" y="4562281"/>
            <a:ext cx="2610117" cy="3693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3A5D05-CE32-D99F-839A-2346468620EE}"/>
              </a:ext>
            </a:extLst>
          </p:cNvPr>
          <p:cNvSpPr/>
          <p:nvPr/>
        </p:nvSpPr>
        <p:spPr>
          <a:xfrm>
            <a:off x="5809912" y="1216878"/>
            <a:ext cx="5857306" cy="853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166D2C-95ED-384D-8B51-D685F474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852" y="242753"/>
            <a:ext cx="5161343" cy="917325"/>
          </a:xfrm>
        </p:spPr>
        <p:txBody>
          <a:bodyPr anchor="ctr">
            <a:norm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What is SciLifeLab?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83DF7-ECC4-F745-95F2-84AE5B447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4852" y="2225856"/>
            <a:ext cx="5750230" cy="22701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sv-SE" sz="1600" dirty="0" err="1">
                <a:solidFill>
                  <a:schemeClr val="tx1"/>
                </a:solidFill>
                <a:latin typeface="Lato" panose="020F0502020204030203" pitchFamily="34" charset="77"/>
              </a:rPr>
              <a:t>Activities</a:t>
            </a:r>
            <a:r>
              <a:rPr lang="sv-SE" sz="1600" dirty="0">
                <a:solidFill>
                  <a:schemeClr val="tx1"/>
                </a:solidFill>
                <a:latin typeface="Lato" panose="020F0502020204030203" pitchFamily="34" charset="77"/>
              </a:rPr>
              <a:t> at all major Swedish </a:t>
            </a:r>
            <a:r>
              <a:rPr lang="sv-SE" sz="1600" dirty="0" err="1">
                <a:solidFill>
                  <a:schemeClr val="tx1"/>
                </a:solidFill>
                <a:latin typeface="Lato" panose="020F0502020204030203" pitchFamily="34" charset="77"/>
              </a:rPr>
              <a:t>universities</a:t>
            </a:r>
            <a:r>
              <a:rPr lang="sv-SE" sz="1600" dirty="0">
                <a:solidFill>
                  <a:schemeClr val="tx1"/>
                </a:solidFill>
                <a:latin typeface="Lato" panose="020F0502020204030203" pitchFamily="34" charset="77"/>
              </a:rPr>
              <a:t>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Organised in 10 technology platforms and 40 research units distributed nationally.</a:t>
            </a:r>
          </a:p>
          <a:p>
            <a:pPr fontAlgn="base"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Study all molecular aspects of life, from the atomic scale up to entire ecosystems.</a:t>
            </a:r>
          </a:p>
          <a:p>
            <a:pPr fontAlgn="base"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Applicable across a large spectrum of disciplines and research fields in life science</a:t>
            </a:r>
            <a:endParaRPr lang="en-SE" sz="16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pic>
        <p:nvPicPr>
          <p:cNvPr id="8" name="Picture 7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C0E30EEF-1C7A-2640-B361-A9A660F06A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0464" y="376653"/>
            <a:ext cx="827938" cy="783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BB31A-3CE3-310C-D4D8-2A8DEC044AA8}"/>
              </a:ext>
            </a:extLst>
          </p:cNvPr>
          <p:cNvSpPr/>
          <p:nvPr/>
        </p:nvSpPr>
        <p:spPr>
          <a:xfrm>
            <a:off x="0" y="0"/>
            <a:ext cx="5521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3" name="Picture 12" descr="A map of sweden with different colored icons&#10;&#10;Description automatically generated">
            <a:extLst>
              <a:ext uri="{FF2B5EF4-FFF2-40B4-BE49-F238E27FC236}">
                <a16:creationId xmlns:a16="http://schemas.microsoft.com/office/drawing/2014/main" id="{D684094E-9A97-2260-0B5C-EA8078009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728" y="511555"/>
            <a:ext cx="4786271" cy="58348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C106FE-3FA8-F214-7588-4CD4CD36BCE0}"/>
              </a:ext>
            </a:extLst>
          </p:cNvPr>
          <p:cNvSpPr txBox="1"/>
          <p:nvPr/>
        </p:nvSpPr>
        <p:spPr>
          <a:xfrm>
            <a:off x="5814852" y="5045038"/>
            <a:ext cx="254968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Advanced technologies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Unique instruments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Expert know-how</a:t>
            </a:r>
            <a:endParaRPr lang="en-SE" sz="1600" dirty="0">
              <a:latin typeface="Lato" panose="020F0502020204030203" pitchFamily="34" charset="7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1AD3F-DA7F-6C0D-60CD-8102CE20A2A8}"/>
              </a:ext>
            </a:extLst>
          </p:cNvPr>
          <p:cNvSpPr txBox="1"/>
          <p:nvPr/>
        </p:nvSpPr>
        <p:spPr>
          <a:xfrm>
            <a:off x="8395523" y="5012607"/>
            <a:ext cx="36319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Academia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Industry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Healthcare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Other governmental agencies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International 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D7029-37C6-D96C-A1FC-55E9C0119B3A}"/>
              </a:ext>
            </a:extLst>
          </p:cNvPr>
          <p:cNvSpPr txBox="1"/>
          <p:nvPr/>
        </p:nvSpPr>
        <p:spPr>
          <a:xfrm>
            <a:off x="6016336" y="1320519"/>
            <a:ext cx="5455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National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hub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enabling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life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science </a:t>
            </a:r>
          </a:p>
          <a:p>
            <a:pPr algn="ctr">
              <a:spcBef>
                <a:spcPts val="0"/>
              </a:spcBef>
            </a:pP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research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that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would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otherwise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not be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possible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2EA4F-C5A2-34DC-6703-2FD135CDA3E1}"/>
              </a:ext>
            </a:extLst>
          </p:cNvPr>
          <p:cNvSpPr txBox="1"/>
          <p:nvPr/>
        </p:nvSpPr>
        <p:spPr>
          <a:xfrm>
            <a:off x="5804004" y="4557227"/>
            <a:ext cx="232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77"/>
              </a:rPr>
              <a:t>What do we offer?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BB5BF2-4264-8972-986E-8954C7BAF124}"/>
              </a:ext>
            </a:extLst>
          </p:cNvPr>
          <p:cNvSpPr txBox="1"/>
          <p:nvPr/>
        </p:nvSpPr>
        <p:spPr>
          <a:xfrm>
            <a:off x="8395523" y="4555329"/>
            <a:ext cx="316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SE" b="1" dirty="0">
                <a:latin typeface="Lato" panose="020F0502020204030203" pitchFamily="34" charset="77"/>
              </a:rPr>
              <a:t>Who can access it?</a:t>
            </a:r>
            <a:endParaRPr lang="en-SE" sz="1800" b="1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83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8" grpId="0" animBg="1"/>
      <p:bldP spid="27" grpId="0" animBg="1"/>
      <p:bldP spid="18" grpId="0"/>
      <p:bldP spid="19" grpId="0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C0E30EEF-1C7A-2640-B361-A9A660F06A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0464" y="376653"/>
            <a:ext cx="827938" cy="7834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6CEBA15-FC42-F5A8-9B76-5D027023CC3F}"/>
              </a:ext>
            </a:extLst>
          </p:cNvPr>
          <p:cNvSpPr>
            <a:spLocks noChangeAspect="1"/>
          </p:cNvSpPr>
          <p:nvPr/>
        </p:nvSpPr>
        <p:spPr>
          <a:xfrm>
            <a:off x="4196850" y="2140178"/>
            <a:ext cx="3600000" cy="3600000"/>
          </a:xfrm>
          <a:prstGeom prst="ellipse">
            <a:avLst/>
          </a:prstGeom>
          <a:solidFill>
            <a:srgbClr val="A7C94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AFB978-16C7-EC8F-2554-BED7F1EC9F9E}"/>
              </a:ext>
            </a:extLst>
          </p:cNvPr>
          <p:cNvSpPr>
            <a:spLocks noChangeAspect="1"/>
          </p:cNvSpPr>
          <p:nvPr/>
        </p:nvSpPr>
        <p:spPr>
          <a:xfrm>
            <a:off x="198339" y="2140178"/>
            <a:ext cx="3600000" cy="3600000"/>
          </a:xfrm>
          <a:prstGeom prst="ellipse">
            <a:avLst/>
          </a:prstGeom>
          <a:solidFill>
            <a:schemeClr val="accent3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A7CD1D-CAFF-D7B7-9CFE-11A6DE329010}"/>
              </a:ext>
            </a:extLst>
          </p:cNvPr>
          <p:cNvSpPr>
            <a:spLocks noChangeAspect="1"/>
          </p:cNvSpPr>
          <p:nvPr/>
        </p:nvSpPr>
        <p:spPr>
          <a:xfrm>
            <a:off x="8178401" y="2140177"/>
            <a:ext cx="3600000" cy="3600000"/>
          </a:xfrm>
          <a:prstGeom prst="ellipse">
            <a:avLst/>
          </a:prstGeom>
          <a:solidFill>
            <a:schemeClr val="accent4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8F838942-638B-74C6-217B-7822DF36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Lato" panose="020F0502020204030203" pitchFamily="34" charset="77"/>
              </a:rPr>
              <a:t>The Dimensions of SciLifeLab</a:t>
            </a:r>
          </a:p>
        </p:txBody>
      </p:sp>
      <p:sp>
        <p:nvSpPr>
          <p:cNvPr id="9" name="Collaboration">
            <a:extLst>
              <a:ext uri="{FF2B5EF4-FFF2-40B4-BE49-F238E27FC236}">
                <a16:creationId xmlns:a16="http://schemas.microsoft.com/office/drawing/2014/main" id="{061D63E1-63C7-74F0-D060-50D3403E976B}"/>
              </a:ext>
            </a:extLst>
          </p:cNvPr>
          <p:cNvSpPr txBox="1"/>
          <p:nvPr/>
        </p:nvSpPr>
        <p:spPr>
          <a:xfrm>
            <a:off x="462327" y="3143686"/>
            <a:ext cx="3038107" cy="159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l"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Research environment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~190 affiliated research groups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400+ SciLifeLab Group Leaders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Broad range of science fields</a:t>
            </a:r>
          </a:p>
        </p:txBody>
      </p:sp>
      <p:sp>
        <p:nvSpPr>
          <p:cNvPr id="11" name="Collaboration">
            <a:extLst>
              <a:ext uri="{FF2B5EF4-FFF2-40B4-BE49-F238E27FC236}">
                <a16:creationId xmlns:a16="http://schemas.microsoft.com/office/drawing/2014/main" id="{179F28C4-B3CE-9E92-0D75-77C6AB946425}"/>
              </a:ext>
            </a:extLst>
          </p:cNvPr>
          <p:cNvSpPr txBox="1"/>
          <p:nvPr/>
        </p:nvSpPr>
        <p:spPr>
          <a:xfrm>
            <a:off x="4741784" y="3143686"/>
            <a:ext cx="3038107" cy="159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l"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Infrastructure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10 technology platforms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40 research units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1800+ users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4300 projects/year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~600 technology experts</a:t>
            </a:r>
          </a:p>
        </p:txBody>
      </p:sp>
      <p:sp>
        <p:nvSpPr>
          <p:cNvPr id="19" name="Collaboration">
            <a:extLst>
              <a:ext uri="{FF2B5EF4-FFF2-40B4-BE49-F238E27FC236}">
                <a16:creationId xmlns:a16="http://schemas.microsoft.com/office/drawing/2014/main" id="{6F5BFC09-553E-FED6-868D-F2FAAD184C73}"/>
              </a:ext>
            </a:extLst>
          </p:cNvPr>
          <p:cNvSpPr txBox="1"/>
          <p:nvPr/>
        </p:nvSpPr>
        <p:spPr>
          <a:xfrm>
            <a:off x="8472977" y="3013594"/>
            <a:ext cx="3038107" cy="2085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l"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Data-Driven Life Science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Accelerating paradigm shift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4 strategic research areas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Recruiting global talent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Academic and industry PhD and postdoc programmes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Collaboration, innovation, interdisciplinary science</a:t>
            </a:r>
          </a:p>
        </p:txBody>
      </p:sp>
      <p:pic>
        <p:nvPicPr>
          <p:cNvPr id="2" name="_MG_6872.JPG" descr="_MG_6872.JPG">
            <a:extLst>
              <a:ext uri="{FF2B5EF4-FFF2-40B4-BE49-F238E27FC236}">
                <a16:creationId xmlns:a16="http://schemas.microsoft.com/office/drawing/2014/main" id="{77015C1B-D0D1-D4C6-3ED3-D2D9C1FDE1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26173" y="1519164"/>
            <a:ext cx="1439999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40" y="0"/>
                </a:moveTo>
                <a:cubicBezTo>
                  <a:pt x="7322" y="0"/>
                  <a:pt x="4803" y="1054"/>
                  <a:pt x="2882" y="3163"/>
                </a:cubicBezTo>
                <a:cubicBezTo>
                  <a:pt x="-961" y="7381"/>
                  <a:pt x="-961" y="14219"/>
                  <a:pt x="2882" y="18437"/>
                </a:cubicBezTo>
                <a:cubicBezTo>
                  <a:pt x="4803" y="20546"/>
                  <a:pt x="7322" y="21600"/>
                  <a:pt x="9840" y="21600"/>
                </a:cubicBezTo>
                <a:cubicBezTo>
                  <a:pt x="12358" y="21600"/>
                  <a:pt x="14875" y="20546"/>
                  <a:pt x="16796" y="18437"/>
                </a:cubicBezTo>
                <a:cubicBezTo>
                  <a:pt x="20639" y="14219"/>
                  <a:pt x="20639" y="7381"/>
                  <a:pt x="16796" y="3163"/>
                </a:cubicBezTo>
                <a:cubicBezTo>
                  <a:pt x="14875" y="1054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LU-15816631.JPG">
            <a:extLst>
              <a:ext uri="{FF2B5EF4-FFF2-40B4-BE49-F238E27FC236}">
                <a16:creationId xmlns:a16="http://schemas.microsoft.com/office/drawing/2014/main" id="{C0D0F23B-C08C-1FBC-6C75-D9BF836F15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1066" y="1519164"/>
            <a:ext cx="1439999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40" y="0"/>
                </a:moveTo>
                <a:cubicBezTo>
                  <a:pt x="7322" y="0"/>
                  <a:pt x="4803" y="1054"/>
                  <a:pt x="2882" y="3163"/>
                </a:cubicBezTo>
                <a:cubicBezTo>
                  <a:pt x="-961" y="7381"/>
                  <a:pt x="-961" y="14219"/>
                  <a:pt x="2882" y="18437"/>
                </a:cubicBezTo>
                <a:cubicBezTo>
                  <a:pt x="4803" y="20546"/>
                  <a:pt x="7322" y="21600"/>
                  <a:pt x="9840" y="21600"/>
                </a:cubicBezTo>
                <a:cubicBezTo>
                  <a:pt x="12358" y="21600"/>
                  <a:pt x="14875" y="20546"/>
                  <a:pt x="16796" y="18437"/>
                </a:cubicBezTo>
                <a:cubicBezTo>
                  <a:pt x="20639" y="14219"/>
                  <a:pt x="20639" y="7381"/>
                  <a:pt x="16796" y="3163"/>
                </a:cubicBezTo>
                <a:cubicBezTo>
                  <a:pt x="14875" y="1054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" name="CBCS___Fredrik Persson.jpg" descr="CBCS___Fredrik Persson.jpg">
            <a:extLst>
              <a:ext uri="{FF2B5EF4-FFF2-40B4-BE49-F238E27FC236}">
                <a16:creationId xmlns:a16="http://schemas.microsoft.com/office/drawing/2014/main" id="{0CF07907-6743-996E-4A02-56F072B379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28245" y="1519164"/>
            <a:ext cx="1439802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7"/>
                  <a:pt x="-961" y="13558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8"/>
                  <a:pt x="20639" y="7037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010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3F070-4B59-7FC7-57A8-BAFFD68F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56" y="333085"/>
            <a:ext cx="9538252" cy="830128"/>
          </a:xfrm>
        </p:spPr>
        <p:txBody>
          <a:bodyPr/>
          <a:lstStyle/>
          <a:p>
            <a:r>
              <a:rPr lang="en-SE" dirty="0">
                <a:solidFill>
                  <a:schemeClr val="tx1"/>
                </a:solidFill>
              </a:rPr>
              <a:t>SciLifeLab Lund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67785-EFA5-905E-8EC4-67CAB8923B90}"/>
              </a:ext>
            </a:extLst>
          </p:cNvPr>
          <p:cNvSpPr txBox="1"/>
          <p:nvPr/>
        </p:nvSpPr>
        <p:spPr>
          <a:xfrm>
            <a:off x="8991600" y="1377710"/>
            <a:ext cx="3089912" cy="227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b="1" dirty="0" err="1">
                <a:latin typeface="+mj-lt"/>
              </a:rPr>
              <a:t>Medicon</a:t>
            </a:r>
            <a:r>
              <a:rPr lang="en-GB" sz="1000" b="1" dirty="0">
                <a:latin typeface="+mj-lt"/>
              </a:rPr>
              <a:t> Valley</a:t>
            </a:r>
            <a:r>
              <a:rPr lang="en-GB" sz="1000" dirty="0">
                <a:latin typeface="+mj-lt"/>
              </a:rPr>
              <a:t> – leading life science cluster in Europe</a:t>
            </a:r>
          </a:p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50,000+ students</a:t>
            </a:r>
          </a:p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world-leading research infrastructure (MAX IV, ESS and </a:t>
            </a:r>
            <a:r>
              <a:rPr lang="en-GB" sz="1000" dirty="0" err="1">
                <a:latin typeface="+mj-lt"/>
              </a:rPr>
              <a:t>SciLIfeLab</a:t>
            </a:r>
            <a:r>
              <a:rPr lang="en-GB" sz="1000" dirty="0">
                <a:latin typeface="+mj-lt"/>
              </a:rPr>
              <a:t>)</a:t>
            </a:r>
          </a:p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Excellent research environments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Cancer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Diabetes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Stem Cell </a:t>
            </a:r>
            <a:r>
              <a:rPr lang="en-GB" sz="1000" dirty="0" err="1">
                <a:latin typeface="+mj-lt"/>
              </a:rPr>
              <a:t>reseach</a:t>
            </a:r>
            <a:endParaRPr lang="en-GB" sz="1000" dirty="0">
              <a:latin typeface="+mj-lt"/>
            </a:endParaRP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Neurodegenerative diseases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eHealth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BECC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000" dirty="0">
              <a:effectLst/>
              <a:latin typeface="+mj-lt"/>
            </a:endParaRPr>
          </a:p>
        </p:txBody>
      </p:sp>
      <p:pic>
        <p:nvPicPr>
          <p:cNvPr id="8" name="Content Placeholder 7" descr="A map of a city&#10;&#10;Description automatically generated">
            <a:extLst>
              <a:ext uri="{FF2B5EF4-FFF2-40B4-BE49-F238E27FC236}">
                <a16:creationId xmlns:a16="http://schemas.microsoft.com/office/drawing/2014/main" id="{DBF89B96-8C2A-D781-B92C-E095634AC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416"/>
            <a:ext cx="12192000" cy="6914697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D0BBA27-88A1-F4C9-E7B2-EBE4B6DCDBC6}"/>
              </a:ext>
            </a:extLst>
          </p:cNvPr>
          <p:cNvSpPr txBox="1">
            <a:spLocks/>
          </p:cNvSpPr>
          <p:nvPr/>
        </p:nvSpPr>
        <p:spPr>
          <a:xfrm>
            <a:off x="6634244" y="272124"/>
            <a:ext cx="5201044" cy="905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SE" dirty="0">
                <a:solidFill>
                  <a:schemeClr val="bg1"/>
                </a:solidFill>
                <a:latin typeface="Lato" panose="020F0502020204030203" pitchFamily="34" charset="77"/>
              </a:rPr>
              <a:t>SciLifeLab Lund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3D8C-BA9A-7CF4-2C1B-49CCD2F8C05D}"/>
              </a:ext>
            </a:extLst>
          </p:cNvPr>
          <p:cNvSpPr txBox="1"/>
          <p:nvPr/>
        </p:nvSpPr>
        <p:spPr>
          <a:xfrm>
            <a:off x="1940324" y="839284"/>
            <a:ext cx="115824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MAX IV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F9751-6E98-B190-3D10-EA92166A1F72}"/>
              </a:ext>
            </a:extLst>
          </p:cNvPr>
          <p:cNvSpPr txBox="1"/>
          <p:nvPr/>
        </p:nvSpPr>
        <p:spPr>
          <a:xfrm>
            <a:off x="1733156" y="454029"/>
            <a:ext cx="2960764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European Spallation 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B7F209-2694-7603-CC63-06FF34A31793}"/>
              </a:ext>
            </a:extLst>
          </p:cNvPr>
          <p:cNvSpPr txBox="1"/>
          <p:nvPr/>
        </p:nvSpPr>
        <p:spPr>
          <a:xfrm>
            <a:off x="5913120" y="1327021"/>
            <a:ext cx="184824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Lato" panose="020F0502020204030203" pitchFamily="34" charset="77"/>
              </a:rPr>
              <a:t>Medicon</a:t>
            </a:r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 Village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6D490-CC92-C01C-C2B8-DEF9DE6DEABA}"/>
              </a:ext>
            </a:extLst>
          </p:cNvPr>
          <p:cNvSpPr txBox="1"/>
          <p:nvPr/>
        </p:nvSpPr>
        <p:spPr>
          <a:xfrm>
            <a:off x="8451473" y="2565525"/>
            <a:ext cx="251019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Faculty of Engineering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396CA-D605-0D2D-2DD0-9AAB79B66157}"/>
              </a:ext>
            </a:extLst>
          </p:cNvPr>
          <p:cNvSpPr txBox="1"/>
          <p:nvPr/>
        </p:nvSpPr>
        <p:spPr>
          <a:xfrm>
            <a:off x="7052805" y="3485404"/>
            <a:ext cx="251019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Faculty of Science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69A5CD-CAB0-C30F-464B-AA0AD03E4950}"/>
              </a:ext>
            </a:extLst>
          </p:cNvPr>
          <p:cNvSpPr txBox="1"/>
          <p:nvPr/>
        </p:nvSpPr>
        <p:spPr>
          <a:xfrm>
            <a:off x="7094312" y="4350226"/>
            <a:ext cx="251019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Faculty of Medicine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6951A7B-B852-92D2-80C9-CA99E596F6DA}"/>
              </a:ext>
            </a:extLst>
          </p:cNvPr>
          <p:cNvSpPr/>
          <p:nvPr/>
        </p:nvSpPr>
        <p:spPr>
          <a:xfrm rot="888582" flipH="1">
            <a:off x="3911266" y="4026051"/>
            <a:ext cx="526877" cy="487297"/>
          </a:xfrm>
          <a:prstGeom prst="parallelogram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C50FA-6634-2115-0F05-94D8750DFD3B}"/>
              </a:ext>
            </a:extLst>
          </p:cNvPr>
          <p:cNvSpPr txBox="1"/>
          <p:nvPr/>
        </p:nvSpPr>
        <p:spPr>
          <a:xfrm>
            <a:off x="3097238" y="3485404"/>
            <a:ext cx="2041958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SciLifeLab Lund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438093-C306-8428-BB06-73FCD7440B9D}"/>
              </a:ext>
            </a:extLst>
          </p:cNvPr>
          <p:cNvSpPr txBox="1"/>
          <p:nvPr/>
        </p:nvSpPr>
        <p:spPr>
          <a:xfrm>
            <a:off x="7094312" y="5516464"/>
            <a:ext cx="27432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Lato" panose="020F0502020204030203" pitchFamily="34" charset="77"/>
              </a:rPr>
              <a:t>Skåne</a:t>
            </a:r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 University Hospital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7F7E6-BF52-2F6C-D8FB-3D1A8A3317E7}"/>
              </a:ext>
            </a:extLst>
          </p:cNvPr>
          <p:cNvSpPr txBox="1"/>
          <p:nvPr/>
        </p:nvSpPr>
        <p:spPr>
          <a:xfrm>
            <a:off x="141975" y="4090273"/>
            <a:ext cx="3182361" cy="2262158"/>
          </a:xfrm>
          <a:prstGeom prst="rect">
            <a:avLst/>
          </a:prstGeom>
          <a:solidFill>
            <a:schemeClr val="tx1">
              <a:lumMod val="85000"/>
              <a:lumOff val="15000"/>
              <a:alpha val="46045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Strong </a:t>
            </a:r>
            <a:r>
              <a:rPr lang="en-GB" sz="1400" b="1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translational </a:t>
            </a:r>
            <a:r>
              <a:rPr lang="en-GB" sz="1400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profile with well-established collaborations with Region </a:t>
            </a:r>
            <a:r>
              <a:rPr lang="en-GB" sz="1400" dirty="0" err="1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Skåne</a:t>
            </a:r>
            <a:endParaRPr lang="en-GB" sz="1400" dirty="0">
              <a:solidFill>
                <a:schemeClr val="bg1"/>
              </a:solidFill>
              <a:effectLst/>
              <a:latin typeface="Lato" panose="020F0502020204030203" pitchFamily="34" charset="7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Unique environment for: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  <a:latin typeface="Lato" panose="020F0502020204030203" pitchFamily="34" charset="77"/>
              </a:rPr>
              <a:t>Structural biology </a:t>
            </a: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research: MAX IV, ESS, LINXS, LU-fold, Structural Proteomics, </a:t>
            </a:r>
            <a:r>
              <a:rPr lang="en-GB" sz="1400" dirty="0" err="1">
                <a:solidFill>
                  <a:schemeClr val="bg1"/>
                </a:solidFill>
                <a:latin typeface="Lato" panose="020F0502020204030203" pitchFamily="34" charset="77"/>
              </a:rPr>
              <a:t>Cryo</a:t>
            </a: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 EM, LBIC)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  <a:latin typeface="Lato" panose="020F0502020204030203" pitchFamily="34" charset="77"/>
              </a:rPr>
              <a:t>Single-cell</a:t>
            </a: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 applications</a:t>
            </a:r>
            <a:endParaRPr lang="en-GB" sz="1400" dirty="0">
              <a:solidFill>
                <a:srgbClr val="FF0000"/>
              </a:solidFill>
              <a:effectLst/>
              <a:latin typeface="Lato" panose="020F050202020403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A5A38-4F58-584A-C382-1B21A0023247}"/>
              </a:ext>
            </a:extLst>
          </p:cNvPr>
          <p:cNvSpPr txBox="1"/>
          <p:nvPr/>
        </p:nvSpPr>
        <p:spPr>
          <a:xfrm>
            <a:off x="3587171" y="1224174"/>
            <a:ext cx="799494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77"/>
              </a:rPr>
              <a:t>LINXS</a:t>
            </a:r>
          </a:p>
        </p:txBody>
      </p:sp>
    </p:spTree>
    <p:extLst>
      <p:ext uri="{BB962C8B-B14F-4D97-AF65-F5344CB8AC3E}">
        <p14:creationId xmlns:p14="http://schemas.microsoft.com/office/powerpoint/2010/main" val="2826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59AC82-7ABD-8DCB-8BC5-3D797DBB4F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99156" y="254270"/>
            <a:ext cx="9144000" cy="1633537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Lato" panose="020F0502020204030203" pitchFamily="34" charset="77"/>
              </a:rPr>
              <a:t>SciLifeLab Lund</a:t>
            </a:r>
            <a:endParaRPr lang="en-GB" sz="6000" b="0" dirty="0">
              <a:latin typeface="Lato" panose="020F050202020403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6F186-611C-7568-4AED-2133A2AFBE3A}"/>
              </a:ext>
            </a:extLst>
          </p:cNvPr>
          <p:cNvSpPr/>
          <p:nvPr/>
        </p:nvSpPr>
        <p:spPr>
          <a:xfrm>
            <a:off x="6752280" y="1819588"/>
            <a:ext cx="5329989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Markus 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Heidenblad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 </a:t>
            </a:r>
            <a:r>
              <a:rPr kumimoji="0" lang="en-GB" b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Director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	</a:t>
            </a:r>
          </a:p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	</a:t>
            </a:r>
            <a:r>
              <a:rPr kumimoji="0" lang="en-GB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markus.heidenblad</a:t>
            </a: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@</a:t>
            </a:r>
            <a:r>
              <a:rPr lang="en-GB" dirty="0" err="1">
                <a:solidFill>
                  <a:srgbClr val="000000"/>
                </a:solidFill>
                <a:latin typeface="Lato" panose="020F0502020204030203" pitchFamily="34" charset="77"/>
              </a:rPr>
              <a:t>scilifelab</a:t>
            </a: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3038F-3C9C-C319-DB05-5D917B19631E}"/>
              </a:ext>
            </a:extLst>
          </p:cNvPr>
          <p:cNvSpPr/>
          <p:nvPr/>
        </p:nvSpPr>
        <p:spPr>
          <a:xfrm>
            <a:off x="549236" y="2079883"/>
            <a:ext cx="2767294" cy="80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</a:rPr>
              <a:t>BMC D14</a:t>
            </a:r>
            <a:endParaRPr lang="en-GB" sz="2000" dirty="0">
              <a:solidFill>
                <a:srgbClr val="000000"/>
              </a:solidFill>
              <a:latin typeface="Lato" panose="020F0502020204030203" pitchFamily="34" charset="77"/>
            </a:endParaRPr>
          </a:p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</a:rPr>
              <a:t>Klinikgatan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</a:rPr>
              <a:t> 32, Lund</a:t>
            </a:r>
          </a:p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5F397-89FB-7788-047D-78A86D25343F}"/>
              </a:ext>
            </a:extLst>
          </p:cNvPr>
          <p:cNvSpPr/>
          <p:nvPr/>
        </p:nvSpPr>
        <p:spPr>
          <a:xfrm>
            <a:off x="543010" y="1620064"/>
            <a:ext cx="7092227" cy="791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</a:rPr>
              <a:t>Visit us: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1F9530-4911-6FCD-8433-DC04B530EBB2}"/>
              </a:ext>
            </a:extLst>
          </p:cNvPr>
          <p:cNvSpPr/>
          <p:nvPr/>
        </p:nvSpPr>
        <p:spPr>
          <a:xfrm>
            <a:off x="0" y="6738257"/>
            <a:ext cx="12192000" cy="217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19248B-FDA4-C87F-D297-D65E7B08ED0E}"/>
              </a:ext>
            </a:extLst>
          </p:cNvPr>
          <p:cNvSpPr/>
          <p:nvPr/>
        </p:nvSpPr>
        <p:spPr>
          <a:xfrm>
            <a:off x="8949881" y="5749517"/>
            <a:ext cx="2775930" cy="917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Follow us on LinkedIn:</a:t>
            </a:r>
          </a:p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SciLifeLab Lund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A6EF2E4-BFA1-458B-8567-FF60214BB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1007" y="5806430"/>
            <a:ext cx="756656" cy="756656"/>
          </a:xfrm>
          <a:prstGeom prst="rect">
            <a:avLst/>
          </a:prstGeom>
        </p:spPr>
      </p:pic>
      <p:pic>
        <p:nvPicPr>
          <p:cNvPr id="6" name="Picture 5" descr="A person in a white shirt&#10;&#10;Description automatically generated">
            <a:extLst>
              <a:ext uri="{FF2B5EF4-FFF2-40B4-BE49-F238E27FC236}">
                <a16:creationId xmlns:a16="http://schemas.microsoft.com/office/drawing/2014/main" id="{7BAC042C-7587-BE99-BB5A-35AA0A17F6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8058" y="1629585"/>
            <a:ext cx="900000" cy="900000"/>
          </a:xfrm>
          <a:prstGeom prst="ellipse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A2452DBF-87EA-A780-8C5E-F4F56C05B9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8058" y="2636947"/>
            <a:ext cx="900000" cy="900000"/>
          </a:xfrm>
          <a:prstGeom prst="ellipse">
            <a:avLst/>
          </a:prstGeom>
          <a:ln w="28575">
            <a:solidFill>
              <a:schemeClr val="accent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91F15-E09F-A2B9-33AA-B3BF6EADB173}"/>
              </a:ext>
            </a:extLst>
          </p:cNvPr>
          <p:cNvSpPr txBox="1"/>
          <p:nvPr/>
        </p:nvSpPr>
        <p:spPr>
          <a:xfrm>
            <a:off x="6752280" y="2765196"/>
            <a:ext cx="5329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Esther González-Padilla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 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Coordinator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</a:t>
            </a:r>
          </a:p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	</a:t>
            </a:r>
            <a:r>
              <a:rPr kumimoji="0" lang="en-GB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esther.gonzalez-padilla@scilifelab.se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BC8F7D-2AAD-C7E1-F694-42D21BE3D4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8058" y="3647585"/>
            <a:ext cx="900000" cy="900000"/>
          </a:xfrm>
          <a:prstGeom prst="ellipse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C367D-F5BE-8832-2470-2717E6BA30CC}"/>
              </a:ext>
            </a:extLst>
          </p:cNvPr>
          <p:cNvSpPr txBox="1"/>
          <p:nvPr/>
        </p:nvSpPr>
        <p:spPr>
          <a:xfrm>
            <a:off x="6752280" y="3771451"/>
            <a:ext cx="5329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chemeClr val="accent3"/>
                </a:solidFill>
                <a:latin typeface="Lato" panose="020F0502020204030203" pitchFamily="34" charset="77"/>
              </a:rPr>
              <a:t>Anabella Aguilera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Coordinator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</a:t>
            </a:r>
          </a:p>
          <a:p>
            <a:pPr marL="108000" lvl="2">
              <a:defRPr/>
            </a:pPr>
            <a:r>
              <a:rPr kumimoji="0" lang="en-GB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	 </a:t>
            </a:r>
            <a:r>
              <a:rPr kumimoji="0" lang="en-GB" sz="1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</a:t>
            </a:r>
            <a:r>
              <a:rPr lang="en-GB" dirty="0" err="1">
                <a:latin typeface="Lato" panose="020F0502020204030203" pitchFamily="34" charset="77"/>
              </a:rPr>
              <a:t>nabella.aguilera@scilifelab.se</a:t>
            </a:r>
            <a:endParaRPr kumimoji="0" lang="en-GB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8A300-1058-7DF4-8BD2-1F8F94A5E46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29"/>
          <a:stretch/>
        </p:blipFill>
        <p:spPr>
          <a:xfrm>
            <a:off x="5588058" y="4658223"/>
            <a:ext cx="900000" cy="900000"/>
          </a:xfrm>
          <a:prstGeom prst="ellipse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531B7B-FEF8-2D0A-2D12-F353ACCD6AB5}"/>
              </a:ext>
            </a:extLst>
          </p:cNvPr>
          <p:cNvSpPr txBox="1"/>
          <p:nvPr/>
        </p:nvSpPr>
        <p:spPr>
          <a:xfrm>
            <a:off x="6752280" y="4785033"/>
            <a:ext cx="5329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Wojtek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Potrzebowski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 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Data Science Coordinator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</a:t>
            </a:r>
          </a:p>
          <a:p>
            <a:pPr marL="108000" lvl="2">
              <a:defRPr/>
            </a:pPr>
            <a:r>
              <a:rPr kumimoji="0" lang="en-GB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	 </a:t>
            </a:r>
            <a:r>
              <a:rPr lang="en-GB" dirty="0" err="1">
                <a:latin typeface="Lato" panose="020F0502020204030203" pitchFamily="34" charset="77"/>
              </a:rPr>
              <a:t>wojtek.potrzebowski@scilifelab.se</a:t>
            </a:r>
            <a:endParaRPr kumimoji="0" lang="en-GB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6CA9C-8ACF-D207-A2A1-357A8A462ABD}"/>
              </a:ext>
            </a:extLst>
          </p:cNvPr>
          <p:cNvSpPr txBox="1"/>
          <p:nvPr/>
        </p:nvSpPr>
        <p:spPr>
          <a:xfrm>
            <a:off x="0" y="6724003"/>
            <a:ext cx="6348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2">
              <a:defRPr/>
            </a:pPr>
            <a:r>
              <a:rPr kumimoji="0" lang="en-GB" sz="100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Icons </a:t>
            </a:r>
            <a:r>
              <a:rPr kumimoji="0" lang="en-GB" sz="100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courstesy</a:t>
            </a:r>
            <a:r>
              <a:rPr kumimoji="0" lang="en-GB" sz="100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of </a:t>
            </a:r>
            <a:r>
              <a:rPr kumimoji="0" lang="en-GB" sz="100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Freepik</a:t>
            </a:r>
            <a:r>
              <a:rPr kumimoji="0" lang="en-GB" sz="100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via 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77"/>
              </a:rPr>
              <a:t>f</a:t>
            </a:r>
            <a:r>
              <a:rPr kumimoji="0" lang="en-GB" sz="100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laticon.com</a:t>
            </a:r>
            <a:endParaRPr kumimoji="0" lang="en-GB" sz="1000" i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4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 at Large-Scale Facility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10721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308CB6"/>
      </a:hlink>
      <a:folHlink>
        <a:srgbClr val="85DFD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2198</TotalTime>
  <Words>1589</Words>
  <Application>Microsoft Macintosh PowerPoint</Application>
  <PresentationFormat>Widescreen</PresentationFormat>
  <Paragraphs>360</Paragraphs>
  <Slides>38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Aptos</vt:lpstr>
      <vt:lpstr>Aptos Display</vt:lpstr>
      <vt:lpstr>Arial</vt:lpstr>
      <vt:lpstr>Calibri</vt:lpstr>
      <vt:lpstr>Courier New</vt:lpstr>
      <vt:lpstr>futura-pt</vt:lpstr>
      <vt:lpstr>Helvetica</vt:lpstr>
      <vt:lpstr>Lato</vt:lpstr>
      <vt:lpstr>SegoeUI</vt:lpstr>
      <vt:lpstr>Verdana</vt:lpstr>
      <vt:lpstr>Office Theme</vt:lpstr>
      <vt:lpstr>1_SciLifeLab PPT_light</vt:lpstr>
      <vt:lpstr>SciLifeLab PPT_light</vt:lpstr>
      <vt:lpstr>Small Angle Scattering Analysis Toolkit</vt:lpstr>
      <vt:lpstr>Before we start…</vt:lpstr>
      <vt:lpstr>Learning objectives</vt:lpstr>
      <vt:lpstr>Research Infrastructures in Sweden</vt:lpstr>
      <vt:lpstr>What is SciLifeLab? </vt:lpstr>
      <vt:lpstr>The Dimensions of SciLifeLab</vt:lpstr>
      <vt:lpstr>SciLifeLab Lund</vt:lpstr>
      <vt:lpstr>SciLifeLab Lund</vt:lpstr>
      <vt:lpstr>User Journey at Large-Scale Facility</vt:lpstr>
      <vt:lpstr>User Journey</vt:lpstr>
      <vt:lpstr>Data analysis – facts of life</vt:lpstr>
      <vt:lpstr>The SasView approach</vt:lpstr>
      <vt:lpstr>SasView collaboration </vt:lpstr>
      <vt:lpstr>Different approaches to SAS data analysis</vt:lpstr>
      <vt:lpstr>Typical SasView workflow</vt:lpstr>
      <vt:lpstr>70+ models to explain data</vt:lpstr>
      <vt:lpstr>2D fitting for oriented or magnetic particles</vt:lpstr>
      <vt:lpstr>Plugin models</vt:lpstr>
      <vt:lpstr>Plugin models tutorial</vt:lpstr>
      <vt:lpstr>Which model should I use?</vt:lpstr>
      <vt:lpstr>How to represent a virus capsid?</vt:lpstr>
      <vt:lpstr>SESANS data</vt:lpstr>
      <vt:lpstr>Other SasView functionality </vt:lpstr>
      <vt:lpstr>Beyond Graphical User Interface (GUI)</vt:lpstr>
      <vt:lpstr>Beyond Graphical User Interface (GUI)</vt:lpstr>
      <vt:lpstr>Beyond Graphical User Interface (GUI)</vt:lpstr>
      <vt:lpstr>Student projects and ”external” contributions</vt:lpstr>
      <vt:lpstr>Combined SAXS and SANS</vt:lpstr>
      <vt:lpstr>Generic Scattering calculator improvements </vt:lpstr>
      <vt:lpstr>SasView 6.0.0-beta release</vt:lpstr>
      <vt:lpstr>Features beyond 6.0.0 - particle editor</vt:lpstr>
      <vt:lpstr>Resources for users and contributors</vt:lpstr>
      <vt:lpstr>How to contribute</vt:lpstr>
      <vt:lpstr>Resources for contributors</vt:lpstr>
      <vt:lpstr>PowerPoint Presentation</vt:lpstr>
      <vt:lpstr>Hands-on session</vt:lpstr>
      <vt:lpstr>Experimenting with SasView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Wojciech Potrzebowski</dc:creator>
  <cp:lastModifiedBy>Wojciech Potrzebowski</cp:lastModifiedBy>
  <cp:revision>63</cp:revision>
  <dcterms:created xsi:type="dcterms:W3CDTF">2024-08-08T04:55:16Z</dcterms:created>
  <dcterms:modified xsi:type="dcterms:W3CDTF">2024-08-29T08:44:52Z</dcterms:modified>
</cp:coreProperties>
</file>